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5" r:id="rId4"/>
    <p:sldId id="266" r:id="rId5"/>
    <p:sldId id="267" r:id="rId6"/>
    <p:sldId id="268" r:id="rId7"/>
    <p:sldId id="269" r:id="rId8"/>
    <p:sldId id="270" r:id="rId9"/>
    <p:sldId id="271" r:id="rId10"/>
    <p:sldId id="259" r:id="rId11"/>
    <p:sldId id="258" r:id="rId12"/>
    <p:sldId id="260" r:id="rId13"/>
    <p:sldId id="275" r:id="rId14"/>
    <p:sldId id="276" r:id="rId15"/>
    <p:sldId id="261" r:id="rId16"/>
    <p:sldId id="262" r:id="rId17"/>
    <p:sldId id="278" r:id="rId18"/>
    <p:sldId id="279" r:id="rId19"/>
    <p:sldId id="277" r:id="rId20"/>
    <p:sldId id="274" r:id="rId21"/>
    <p:sldId id="280" r:id="rId22"/>
    <p:sldId id="263" r:id="rId23"/>
    <p:sldId id="287" r:id="rId24"/>
    <p:sldId id="288" r:id="rId25"/>
    <p:sldId id="291" r:id="rId26"/>
    <p:sldId id="292" r:id="rId27"/>
    <p:sldId id="294" r:id="rId28"/>
    <p:sldId id="293" r:id="rId29"/>
    <p:sldId id="285" r:id="rId30"/>
    <p:sldId id="272" r:id="rId31"/>
    <p:sldId id="289" r:id="rId32"/>
    <p:sldId id="290" r:id="rId33"/>
    <p:sldId id="273" r:id="rId34"/>
    <p:sldId id="282" r:id="rId35"/>
    <p:sldId id="281"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phnis De Pooter" initials="DDP" lastIdx="1" clrIdx="0">
    <p:extLst>
      <p:ext uri="{19B8F6BF-5375-455C-9EA6-DF929625EA0E}">
        <p15:presenceInfo xmlns:p15="http://schemas.microsoft.com/office/powerpoint/2012/main" userId="S-1-5-21-1801674531-1958367476-682003330-36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2694" autoAdjust="0"/>
  </p:normalViewPr>
  <p:slideViewPr>
    <p:cSldViewPr snapToGrid="0">
      <p:cViewPr varScale="1">
        <p:scale>
          <a:sx n="85" d="100"/>
          <a:sy n="85" d="100"/>
        </p:scale>
        <p:origin x="163"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67FE2-5149-4377-84BC-CEF24ABDDB1E}" type="datetimeFigureOut">
              <a:rPr lang="en-US" smtClean="0"/>
              <a:t>2018-04-23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34E9C-43ED-44BC-940B-5CDED93FC9CC}" type="slidenum">
              <a:rPr lang="en-US" smtClean="0"/>
              <a:t>‹#›</a:t>
            </a:fld>
            <a:endParaRPr lang="en-US"/>
          </a:p>
        </p:txBody>
      </p:sp>
    </p:spTree>
    <p:extLst>
      <p:ext uri="{BB962C8B-B14F-4D97-AF65-F5344CB8AC3E}">
        <p14:creationId xmlns:p14="http://schemas.microsoft.com/office/powerpoint/2010/main" val="50600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at VLIZ we hold 3 types of tracking and tagging datasets and I’ll give a proposal for all three on how to exchange these data with biodiversity databases like OBIS using </a:t>
            </a:r>
            <a:r>
              <a:rPr lang="en-US" dirty="0" err="1" smtClean="0"/>
              <a:t>DwC</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OBIS-</a:t>
            </a:r>
            <a:r>
              <a:rPr lang="en-US" dirty="0" err="1" smtClean="0"/>
              <a:t>env</a:t>
            </a:r>
            <a:r>
              <a:rPr lang="en-US" dirty="0" smtClean="0"/>
              <a:t> data project 2015/2017 (Main focus on sampling data but also some ideas regarding tracking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a:t>
            </a:fld>
            <a:endParaRPr lang="en-US"/>
          </a:p>
        </p:txBody>
      </p:sp>
    </p:spTree>
    <p:extLst>
      <p:ext uri="{BB962C8B-B14F-4D97-AF65-F5344CB8AC3E}">
        <p14:creationId xmlns:p14="http://schemas.microsoft.com/office/powerpoint/2010/main" val="149793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still</a:t>
            </a:r>
            <a:r>
              <a:rPr lang="en-US" baseline="0" dirty="0" smtClean="0"/>
              <a:t> the downloaded data to say that (these) gulls appear in the summer 2013 in some level of detail. But what detail? </a:t>
            </a:r>
          </a:p>
          <a:p>
            <a:r>
              <a:rPr lang="en-US" baseline="0" dirty="0" smtClean="0"/>
              <a:t> </a:t>
            </a:r>
          </a:p>
          <a:p>
            <a:r>
              <a:rPr lang="en-US" baseline="0" dirty="0" smtClean="0"/>
              <a:t>Who does it? If we use the same algorithm for all then the OBIS could do it. If it’s species or region or even dataset dependent then maybe the provider should.</a:t>
            </a:r>
          </a:p>
          <a:p>
            <a:endParaRPr lang="en-US" baseline="0" dirty="0" smtClean="0"/>
          </a:p>
        </p:txBody>
      </p:sp>
      <p:sp>
        <p:nvSpPr>
          <p:cNvPr id="4" name="Slide Number Placeholder 3"/>
          <p:cNvSpPr>
            <a:spLocks noGrp="1"/>
          </p:cNvSpPr>
          <p:nvPr>
            <p:ph type="sldNum" sz="quarter" idx="10"/>
          </p:nvPr>
        </p:nvSpPr>
        <p:spPr/>
        <p:txBody>
          <a:bodyPr/>
          <a:lstStyle/>
          <a:p>
            <a:fld id="{C2A34E9C-43ED-44BC-940B-5CDED93FC9CC}" type="slidenum">
              <a:rPr lang="en-US" smtClean="0"/>
              <a:t>12</a:t>
            </a:fld>
            <a:endParaRPr lang="en-US"/>
          </a:p>
        </p:txBody>
      </p:sp>
    </p:spTree>
    <p:extLst>
      <p:ext uri="{BB962C8B-B14F-4D97-AF65-F5344CB8AC3E}">
        <p14:creationId xmlns:p14="http://schemas.microsoft.com/office/powerpoint/2010/main" val="296294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idea here is to store all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14</a:t>
            </a:fld>
            <a:endParaRPr lang="en-US"/>
          </a:p>
        </p:txBody>
      </p:sp>
    </p:spTree>
    <p:extLst>
      <p:ext uri="{BB962C8B-B14F-4D97-AF65-F5344CB8AC3E}">
        <p14:creationId xmlns:p14="http://schemas.microsoft.com/office/powerpoint/2010/main" val="83871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15</a:t>
            </a:fld>
            <a:endParaRPr lang="en-US"/>
          </a:p>
        </p:txBody>
      </p:sp>
    </p:spTree>
    <p:extLst>
      <p:ext uri="{BB962C8B-B14F-4D97-AF65-F5344CB8AC3E}">
        <p14:creationId xmlns:p14="http://schemas.microsoft.com/office/powerpoint/2010/main" val="428760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individual</a:t>
            </a:r>
            <a:r>
              <a:rPr lang="en-US" baseline="0" dirty="0" smtClean="0"/>
              <a:t> detections can be used in a viewer portal</a:t>
            </a:r>
            <a:endParaRPr lang="en-US" dirty="0" smtClean="0"/>
          </a:p>
          <a:p>
            <a:r>
              <a:rPr lang="en-US" dirty="0" smtClean="0"/>
              <a:t>But when</a:t>
            </a:r>
            <a:r>
              <a:rPr lang="en-US" baseline="0" dirty="0" smtClean="0"/>
              <a:t> people download occurrence data this is what they would get together with data from samples.</a:t>
            </a:r>
          </a:p>
          <a:p>
            <a:endParaRPr lang="en-US" dirty="0" smtClean="0"/>
          </a:p>
          <a:p>
            <a:r>
              <a:rPr lang="en-US" dirty="0" smtClean="0"/>
              <a:t>For</a:t>
            </a:r>
            <a:r>
              <a:rPr lang="en-US" baseline="0" dirty="0" smtClean="0"/>
              <a:t> the grouping, maybe a during summer when they are stationary, 1 record a month is fine? When they are migrating maybe 1 occurrence record a day is needed?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16</a:t>
            </a:fld>
            <a:endParaRPr lang="en-US"/>
          </a:p>
        </p:txBody>
      </p:sp>
    </p:spTree>
    <p:extLst>
      <p:ext uri="{BB962C8B-B14F-4D97-AF65-F5344CB8AC3E}">
        <p14:creationId xmlns:p14="http://schemas.microsoft.com/office/powerpoint/2010/main" val="350257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may not need the bird specimen event. Cause the </a:t>
            </a:r>
            <a:r>
              <a:rPr lang="en-US" baseline="0" dirty="0" err="1" smtClean="0"/>
              <a:t>organismID</a:t>
            </a:r>
            <a:r>
              <a:rPr lang="en-US" baseline="0" dirty="0" smtClean="0"/>
              <a:t> contains a global unique id for the bird. </a:t>
            </a:r>
          </a:p>
          <a:p>
            <a:r>
              <a:rPr lang="en-US" baseline="0" dirty="0" smtClean="0"/>
              <a:t>Maybe the type of tracking instrument is not of </a:t>
            </a:r>
            <a:r>
              <a:rPr lang="en-US" baseline="0" dirty="0" err="1" smtClean="0"/>
              <a:t>instrest</a:t>
            </a:r>
            <a:r>
              <a:rPr lang="en-US" baseline="0" dirty="0" smtClean="0"/>
              <a:t> to people looking at OBIS data. That means you can remove the event track.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17</a:t>
            </a:fld>
            <a:endParaRPr lang="en-US"/>
          </a:p>
        </p:txBody>
      </p:sp>
    </p:spTree>
    <p:extLst>
      <p:ext uri="{BB962C8B-B14F-4D97-AF65-F5344CB8AC3E}">
        <p14:creationId xmlns:p14="http://schemas.microsoft.com/office/powerpoint/2010/main" val="26430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18</a:t>
            </a:fld>
            <a:endParaRPr lang="en-US"/>
          </a:p>
        </p:txBody>
      </p:sp>
    </p:spTree>
    <p:extLst>
      <p:ext uri="{BB962C8B-B14F-4D97-AF65-F5344CB8AC3E}">
        <p14:creationId xmlns:p14="http://schemas.microsoft.com/office/powerpoint/2010/main" val="179952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19</a:t>
            </a:fld>
            <a:endParaRPr lang="en-US"/>
          </a:p>
        </p:txBody>
      </p:sp>
    </p:spTree>
    <p:extLst>
      <p:ext uri="{BB962C8B-B14F-4D97-AF65-F5344CB8AC3E}">
        <p14:creationId xmlns:p14="http://schemas.microsoft.com/office/powerpoint/2010/main" val="203256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Residences</a:t>
            </a:r>
            <a:r>
              <a:rPr lang="en-US" baseline="0" dirty="0" smtClean="0"/>
              <a:t> = all detections as long as the animal stays close = 1 residence. Where the animal moves away for a certain time and then comes back then that’s a new residence. </a:t>
            </a:r>
          </a:p>
          <a:p>
            <a:r>
              <a:rPr lang="en-US" baseline="0" dirty="0" smtClean="0"/>
              <a:t>The time where there are no detections can be set at different times.</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20</a:t>
            </a:fld>
            <a:endParaRPr lang="en-US"/>
          </a:p>
        </p:txBody>
      </p:sp>
    </p:spTree>
    <p:extLst>
      <p:ext uri="{BB962C8B-B14F-4D97-AF65-F5344CB8AC3E}">
        <p14:creationId xmlns:p14="http://schemas.microsoft.com/office/powerpoint/2010/main" val="378784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Residences.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21</a:t>
            </a:fld>
            <a:endParaRPr lang="en-US"/>
          </a:p>
        </p:txBody>
      </p:sp>
    </p:spTree>
    <p:extLst>
      <p:ext uri="{BB962C8B-B14F-4D97-AF65-F5344CB8AC3E}">
        <p14:creationId xmlns:p14="http://schemas.microsoft.com/office/powerpoint/2010/main" val="151808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Residences.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23</a:t>
            </a:fld>
            <a:endParaRPr lang="en-US"/>
          </a:p>
        </p:txBody>
      </p:sp>
    </p:spTree>
    <p:extLst>
      <p:ext uri="{BB962C8B-B14F-4D97-AF65-F5344CB8AC3E}">
        <p14:creationId xmlns:p14="http://schemas.microsoft.com/office/powerpoint/2010/main" val="172519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OBIS was founded, the focus was to document </a:t>
            </a:r>
            <a:r>
              <a:rPr lang="en-US" b="1" dirty="0" smtClean="0"/>
              <a:t>where and when </a:t>
            </a:r>
            <a:r>
              <a:rPr lang="en-US" b="0" dirty="0" smtClean="0"/>
              <a:t>a</a:t>
            </a:r>
            <a:r>
              <a:rPr lang="en-US" dirty="0" smtClean="0"/>
              <a:t> </a:t>
            </a:r>
            <a:r>
              <a:rPr lang="en-US" b="1" dirty="0" smtClean="0"/>
              <a:t>taxon</a:t>
            </a:r>
            <a:r>
              <a:rPr lang="en-US" dirty="0" smtClean="0"/>
              <a:t> was found.</a:t>
            </a:r>
          </a:p>
          <a:p>
            <a:r>
              <a:rPr lang="en-US" b="0" dirty="0" smtClean="0"/>
              <a:t>However</a:t>
            </a:r>
            <a:r>
              <a:rPr lang="en-US" b="1" dirty="0" smtClean="0"/>
              <a:t> many </a:t>
            </a:r>
            <a:r>
              <a:rPr lang="en-US" dirty="0" smtClean="0"/>
              <a:t>datasets contain </a:t>
            </a:r>
            <a:r>
              <a:rPr lang="en-US" b="1" dirty="0" smtClean="0"/>
              <a:t>more information </a:t>
            </a:r>
            <a:r>
              <a:rPr lang="en-US" dirty="0" smtClean="0"/>
              <a:t>than just where and when a specimen was found. For example</a:t>
            </a:r>
            <a:r>
              <a:rPr lang="en-US" baseline="0" dirty="0" smtClean="0"/>
              <a:t> </a:t>
            </a:r>
            <a:r>
              <a:rPr lang="en-US" baseline="0" dirty="0" err="1" smtClean="0"/>
              <a:t>meiofauna</a:t>
            </a:r>
            <a:r>
              <a:rPr lang="en-US" baseline="0" dirty="0" smtClean="0"/>
              <a:t> which was sampled together with sediment. You can have subsamples, abundances. You can have </a:t>
            </a:r>
            <a:r>
              <a:rPr lang="en-US" baseline="0" dirty="0" err="1" smtClean="0"/>
              <a:t>watersamples</a:t>
            </a:r>
            <a:r>
              <a:rPr lang="en-US" baseline="0" dirty="0" smtClean="0"/>
              <a:t> with nutrients. You can have automated data such as obtained by tracking tags or by a </a:t>
            </a:r>
            <a:r>
              <a:rPr lang="en-US" baseline="0" dirty="0" err="1" smtClean="0"/>
              <a:t>Viodeo</a:t>
            </a:r>
            <a:r>
              <a:rPr lang="en-US" baseline="0" dirty="0" smtClean="0"/>
              <a:t> Plankton Recorder.</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OBIS event data project was </a:t>
            </a:r>
            <a:r>
              <a:rPr lang="en-US" sz="1200" b="1" kern="1200" dirty="0" smtClean="0">
                <a:solidFill>
                  <a:schemeClr val="tx1"/>
                </a:solidFill>
                <a:effectLst/>
                <a:latin typeface="+mn-lt"/>
                <a:ea typeface="+mn-ea"/>
                <a:cs typeface="+mn-cs"/>
              </a:rPr>
              <a:t>about how to exchange these data </a:t>
            </a:r>
            <a:r>
              <a:rPr lang="en-US" sz="1200" kern="1200" dirty="0" smtClean="0">
                <a:solidFill>
                  <a:schemeClr val="tx1"/>
                </a:solidFill>
                <a:effectLst/>
                <a:latin typeface="+mn-lt"/>
                <a:ea typeface="+mn-ea"/>
                <a:cs typeface="+mn-cs"/>
              </a:rPr>
              <a:t>to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OBIS.</a:t>
            </a:r>
            <a:r>
              <a:rPr lang="en-US" sz="1200" kern="1200" baseline="0" dirty="0" smtClean="0">
                <a:solidFill>
                  <a:schemeClr val="tx1"/>
                </a:solidFill>
                <a:effectLst/>
                <a:latin typeface="+mn-lt"/>
                <a:ea typeface="+mn-ea"/>
                <a:cs typeface="+mn-cs"/>
              </a:rPr>
              <a:t> We wanted to develop a </a:t>
            </a:r>
            <a:r>
              <a:rPr lang="en-US" sz="1200" b="1" kern="1200" baseline="0" dirty="0" smtClean="0">
                <a:solidFill>
                  <a:schemeClr val="tx1"/>
                </a:solidFill>
                <a:effectLst/>
                <a:latin typeface="+mn-lt"/>
                <a:ea typeface="+mn-ea"/>
                <a:cs typeface="+mn-cs"/>
              </a:rPr>
              <a:t>Darwin Core </a:t>
            </a:r>
            <a:r>
              <a:rPr lang="en-US" sz="1200" kern="1200" baseline="0" dirty="0" smtClean="0">
                <a:solidFill>
                  <a:schemeClr val="tx1"/>
                </a:solidFill>
                <a:effectLst/>
                <a:latin typeface="+mn-lt"/>
                <a:ea typeface="+mn-ea"/>
                <a:cs typeface="+mn-cs"/>
              </a:rPr>
              <a:t>standard that was able to include all these different types of data.</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4BBB67-1AC6-4F5A-8E8B-EB00B795F4C5}" type="slidenum">
              <a:rPr lang="nl-BE" smtClean="0"/>
              <a:t>3</a:t>
            </a:fld>
            <a:endParaRPr lang="nl-BE"/>
          </a:p>
        </p:txBody>
      </p:sp>
    </p:spTree>
    <p:extLst>
      <p:ext uri="{BB962C8B-B14F-4D97-AF65-F5344CB8AC3E}">
        <p14:creationId xmlns:p14="http://schemas.microsoft.com/office/powerpoint/2010/main" val="3162724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24</a:t>
            </a:fld>
            <a:endParaRPr lang="en-US"/>
          </a:p>
        </p:txBody>
      </p:sp>
    </p:spTree>
    <p:extLst>
      <p:ext uri="{BB962C8B-B14F-4D97-AF65-F5344CB8AC3E}">
        <p14:creationId xmlns:p14="http://schemas.microsoft.com/office/powerpoint/2010/main" val="2524674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trade of between having</a:t>
            </a:r>
            <a:r>
              <a:rPr lang="en-US" baseline="0" dirty="0" smtClean="0"/>
              <a:t> enough detail to be able to produce a tracking product and not to much detail as to not to </a:t>
            </a:r>
            <a:r>
              <a:rPr lang="en-US" baseline="0" dirty="0" err="1" smtClean="0"/>
              <a:t>polute</a:t>
            </a:r>
            <a:r>
              <a:rPr lang="en-US" baseline="0" dirty="0" smtClean="0"/>
              <a:t> the download.</a:t>
            </a:r>
          </a:p>
          <a:p>
            <a:r>
              <a:rPr lang="en-US" baseline="0" dirty="0" smtClean="0"/>
              <a:t>Or you introduce a grouping level on top of the residences.</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25</a:t>
            </a:fld>
            <a:endParaRPr lang="en-US"/>
          </a:p>
        </p:txBody>
      </p:sp>
    </p:spTree>
    <p:extLst>
      <p:ext uri="{BB962C8B-B14F-4D97-AF65-F5344CB8AC3E}">
        <p14:creationId xmlns:p14="http://schemas.microsoft.com/office/powerpoint/2010/main" val="2730061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LocationID</a:t>
            </a:r>
            <a:r>
              <a:rPr lang="en-US" dirty="0" smtClean="0"/>
              <a:t> is difficult</a:t>
            </a:r>
            <a:r>
              <a:rPr lang="en-US" baseline="0" dirty="0" smtClean="0"/>
              <a:t> as the receivers get moved around from one station to another and there is no real </a:t>
            </a:r>
            <a:r>
              <a:rPr lang="en-US" baseline="0" dirty="0" err="1" smtClean="0"/>
              <a:t>StationID</a:t>
            </a:r>
            <a:r>
              <a:rPr lang="en-US" baseline="0" dirty="0" smtClean="0"/>
              <a:t> in the database.</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27</a:t>
            </a:fld>
            <a:endParaRPr lang="en-US"/>
          </a:p>
        </p:txBody>
      </p:sp>
    </p:spTree>
    <p:extLst>
      <p:ext uri="{BB962C8B-B14F-4D97-AF65-F5344CB8AC3E}">
        <p14:creationId xmlns:p14="http://schemas.microsoft.com/office/powerpoint/2010/main" val="1076768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28</a:t>
            </a:fld>
            <a:endParaRPr lang="en-US"/>
          </a:p>
        </p:txBody>
      </p:sp>
    </p:spTree>
    <p:extLst>
      <p:ext uri="{BB962C8B-B14F-4D97-AF65-F5344CB8AC3E}">
        <p14:creationId xmlns:p14="http://schemas.microsoft.com/office/powerpoint/2010/main" val="1192635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last one</a:t>
            </a:r>
            <a:r>
              <a:rPr lang="en-US" baseline="0" dirty="0" smtClean="0"/>
              <a:t> seems most useful for people looking for occurrence data. Here OBIS generates gridded distributions of how many tagged individuals occur in a certain area at a certain period. What then is left is decide how large a grid and how much time.</a:t>
            </a:r>
          </a:p>
          <a:p>
            <a:r>
              <a:rPr lang="en-US" baseline="0" dirty="0" smtClean="0"/>
              <a:t>Downside is that this does not allow for (easy) linking to the individual tracks.</a:t>
            </a:r>
          </a:p>
        </p:txBody>
      </p:sp>
      <p:sp>
        <p:nvSpPr>
          <p:cNvPr id="4" name="Slide Number Placeholder 3"/>
          <p:cNvSpPr>
            <a:spLocks noGrp="1"/>
          </p:cNvSpPr>
          <p:nvPr>
            <p:ph type="sldNum" sz="quarter" idx="10"/>
          </p:nvPr>
        </p:nvSpPr>
        <p:spPr/>
        <p:txBody>
          <a:bodyPr/>
          <a:lstStyle/>
          <a:p>
            <a:fld id="{C2A34E9C-43ED-44BC-940B-5CDED93FC9CC}" type="slidenum">
              <a:rPr lang="en-US" smtClean="0"/>
              <a:t>29</a:t>
            </a:fld>
            <a:endParaRPr lang="en-US"/>
          </a:p>
        </p:txBody>
      </p:sp>
    </p:spTree>
    <p:extLst>
      <p:ext uri="{BB962C8B-B14F-4D97-AF65-F5344CB8AC3E}">
        <p14:creationId xmlns:p14="http://schemas.microsoft.com/office/powerpoint/2010/main" val="2383086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30</a:t>
            </a:fld>
            <a:endParaRPr lang="en-US"/>
          </a:p>
        </p:txBody>
      </p:sp>
    </p:spTree>
    <p:extLst>
      <p:ext uri="{BB962C8B-B14F-4D97-AF65-F5344CB8AC3E}">
        <p14:creationId xmlns:p14="http://schemas.microsoft.com/office/powerpoint/2010/main" val="2196882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CPOD Deployment = coordinates + start and stop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Day</a:t>
            </a:r>
            <a:r>
              <a:rPr lang="en-US" sz="1200" b="1" baseline="0" dirty="0" smtClean="0">
                <a:solidFill>
                  <a:schemeClr val="tx1"/>
                </a:solidFill>
              </a:rPr>
              <a:t> 1 = all detection that day in a single occurrence record = an event record without any coordinates. Just to specify the day. 2 species detected </a:t>
            </a:r>
            <a:r>
              <a:rPr lang="en-US" sz="1200" b="1" baseline="0" dirty="0" smtClean="0">
                <a:solidFill>
                  <a:schemeClr val="tx1"/>
                </a:solidFill>
                <a:sym typeface="Wingdings" panose="05000000000000000000" pitchFamily="2" charset="2"/>
              </a:rPr>
              <a:t> 2 occurrence records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sym typeface="Wingdings" panose="05000000000000000000" pitchFamily="2" charset="2"/>
              </a:rPr>
              <a:t>Day 3 = only harbor porpoises recorded</a:t>
            </a:r>
            <a:endParaRPr lang="en-US" sz="1200" b="1"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sym typeface="Wingdings" panose="05000000000000000000" pitchFamily="2" charset="2"/>
              </a:rPr>
              <a:t>Day 2 = no species recorded  no record included? Or do you include a record saying no harbor porpoise detected?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34</a:t>
            </a:fld>
            <a:endParaRPr lang="en-US"/>
          </a:p>
        </p:txBody>
      </p:sp>
    </p:spTree>
    <p:extLst>
      <p:ext uri="{BB962C8B-B14F-4D97-AF65-F5344CB8AC3E}">
        <p14:creationId xmlns:p14="http://schemas.microsoft.com/office/powerpoint/2010/main" val="918654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Add species</a:t>
            </a:r>
            <a:r>
              <a:rPr lang="en-US" b="1" baseline="0" dirty="0" smtClean="0"/>
              <a:t> </a:t>
            </a:r>
            <a:r>
              <a:rPr lang="en-US" baseline="0" dirty="0" smtClean="0"/>
              <a:t>list means that each provider will need to do a literature study seeing which are the song frequencies of all dolphins.  </a:t>
            </a:r>
          </a:p>
          <a:p>
            <a:r>
              <a:rPr lang="en-US" baseline="0" dirty="0" smtClean="0"/>
              <a:t>Unless you just look at the dolphins you expect. </a:t>
            </a:r>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35</a:t>
            </a:fld>
            <a:endParaRPr lang="en-US"/>
          </a:p>
        </p:txBody>
      </p:sp>
    </p:spTree>
    <p:extLst>
      <p:ext uri="{BB962C8B-B14F-4D97-AF65-F5344CB8AC3E}">
        <p14:creationId xmlns:p14="http://schemas.microsoft.com/office/powerpoint/2010/main" val="416493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in addition to </a:t>
            </a:r>
            <a:r>
              <a:rPr lang="en-US" b="1" baseline="0" dirty="0" smtClean="0"/>
              <a:t>where an when a taxon </a:t>
            </a:r>
            <a:r>
              <a:rPr lang="en-US" baseline="0" dirty="0" smtClean="0"/>
              <a:t>occurred, we wanted to be able to store the following 3 types of data as well. Biotic measurements, Abiotic measurements and Sampling information. </a:t>
            </a:r>
            <a:endParaRPr lang="en-US" dirty="0"/>
          </a:p>
        </p:txBody>
      </p:sp>
      <p:sp>
        <p:nvSpPr>
          <p:cNvPr id="4" name="Slide Number Placeholder 3"/>
          <p:cNvSpPr>
            <a:spLocks noGrp="1"/>
          </p:cNvSpPr>
          <p:nvPr>
            <p:ph type="sldNum" sz="quarter" idx="10"/>
          </p:nvPr>
        </p:nvSpPr>
        <p:spPr/>
        <p:txBody>
          <a:bodyPr/>
          <a:lstStyle/>
          <a:p>
            <a:fld id="{F74BBB67-1AC6-4F5A-8E8B-EB00B795F4C5}" type="slidenum">
              <a:rPr lang="nl-BE" smtClean="0"/>
              <a:t>4</a:t>
            </a:fld>
            <a:endParaRPr lang="nl-BE"/>
          </a:p>
        </p:txBody>
      </p:sp>
    </p:spTree>
    <p:extLst>
      <p:ext uri="{BB962C8B-B14F-4D97-AF65-F5344CB8AC3E}">
        <p14:creationId xmlns:p14="http://schemas.microsoft.com/office/powerpoint/2010/main" val="268776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err="1" smtClean="0"/>
              <a:t>This</a:t>
            </a:r>
            <a:r>
              <a:rPr lang="nl-BE" baseline="0" dirty="0" smtClean="0"/>
              <a:t> slide </a:t>
            </a:r>
            <a:r>
              <a:rPr lang="nl-BE" baseline="0" dirty="0" err="1" smtClean="0"/>
              <a:t>represents</a:t>
            </a:r>
            <a:r>
              <a:rPr lang="nl-BE" baseline="0" dirty="0" smtClean="0"/>
              <a:t> </a:t>
            </a:r>
            <a:r>
              <a:rPr lang="nl-BE" baseline="0" dirty="0" err="1" smtClean="0"/>
              <a:t>our</a:t>
            </a:r>
            <a:r>
              <a:rPr lang="nl-BE" baseline="0" dirty="0" smtClean="0"/>
              <a:t> </a:t>
            </a:r>
            <a:r>
              <a:rPr lang="nl-BE" baseline="0" dirty="0" err="1" smtClean="0"/>
              <a:t>current</a:t>
            </a:r>
            <a:r>
              <a:rPr lang="nl-BE" baseline="0" dirty="0" smtClean="0"/>
              <a:t> data </a:t>
            </a:r>
            <a:r>
              <a:rPr lang="nl-BE" baseline="0" dirty="0" err="1" smtClean="0"/>
              <a:t>shema</a:t>
            </a:r>
            <a:r>
              <a:rPr lang="nl-BE" baseline="0" dirty="0" smtClean="0"/>
              <a:t>.  </a:t>
            </a:r>
            <a:r>
              <a:rPr lang="nl-BE" b="1" baseline="0" dirty="0" err="1" smtClean="0"/>
              <a:t>You</a:t>
            </a:r>
            <a:r>
              <a:rPr lang="nl-BE" b="1" baseline="0" dirty="0" smtClean="0"/>
              <a:t> have 3 </a:t>
            </a:r>
            <a:r>
              <a:rPr lang="nl-BE" b="1" baseline="0" dirty="0" err="1" smtClean="0"/>
              <a:t>tables</a:t>
            </a:r>
            <a:r>
              <a:rPr lang="nl-BE" baseline="0" dirty="0" smtClean="0"/>
              <a:t>;  event </a:t>
            </a:r>
            <a:r>
              <a:rPr lang="nl-BE" baseline="0" dirty="0" err="1" smtClean="0"/>
              <a:t>Core</a:t>
            </a:r>
            <a:r>
              <a:rPr lang="nl-BE" baseline="0" dirty="0" smtClean="0"/>
              <a:t> </a:t>
            </a:r>
            <a:r>
              <a:rPr lang="nl-BE" baseline="0" dirty="0" err="1" smtClean="0"/>
              <a:t>table</a:t>
            </a:r>
            <a:r>
              <a:rPr lang="nl-BE" baseline="0" dirty="0" smtClean="0"/>
              <a:t> </a:t>
            </a:r>
            <a:r>
              <a:rPr lang="nl-BE" baseline="0" dirty="0" err="1" smtClean="0"/>
              <a:t>which</a:t>
            </a:r>
            <a:r>
              <a:rPr lang="nl-BE" baseline="0" dirty="0" smtClean="0"/>
              <a:t> </a:t>
            </a:r>
            <a:r>
              <a:rPr lang="nl-BE" baseline="0" dirty="0" err="1" smtClean="0"/>
              <a:t>contains</a:t>
            </a:r>
            <a:r>
              <a:rPr lang="nl-BE" baseline="0" dirty="0" smtClean="0"/>
              <a:t> </a:t>
            </a:r>
            <a:r>
              <a:rPr lang="nl-BE" baseline="0" dirty="0" err="1" smtClean="0"/>
              <a:t>the</a:t>
            </a:r>
            <a:r>
              <a:rPr lang="nl-BE" baseline="0" dirty="0" smtClean="0"/>
              <a:t> </a:t>
            </a:r>
            <a:r>
              <a:rPr lang="nl-BE" baseline="0" dirty="0" err="1" smtClean="0"/>
              <a:t>coordinates</a:t>
            </a:r>
            <a:r>
              <a:rPr lang="nl-BE" baseline="0" dirty="0" smtClean="0"/>
              <a:t> </a:t>
            </a:r>
            <a:r>
              <a:rPr lang="nl-BE" baseline="0" dirty="0" err="1" smtClean="0"/>
              <a:t>and</a:t>
            </a:r>
            <a:r>
              <a:rPr lang="nl-BE" baseline="0" dirty="0" smtClean="0"/>
              <a:t> dates, </a:t>
            </a:r>
            <a:r>
              <a:rPr lang="nl-BE" baseline="0" dirty="0" err="1" smtClean="0"/>
              <a:t>occurence</a:t>
            </a:r>
            <a:r>
              <a:rPr lang="nl-BE" baseline="0" dirty="0" smtClean="0"/>
              <a:t> </a:t>
            </a:r>
            <a:r>
              <a:rPr lang="nl-BE" baseline="0" dirty="0" err="1" smtClean="0"/>
              <a:t>extention</a:t>
            </a:r>
            <a:r>
              <a:rPr lang="nl-BE" baseline="0" dirty="0" smtClean="0"/>
              <a:t> </a:t>
            </a:r>
            <a:r>
              <a:rPr lang="nl-BE" baseline="0" dirty="0" err="1" smtClean="0"/>
              <a:t>table</a:t>
            </a:r>
            <a:r>
              <a:rPr lang="nl-BE" baseline="0" dirty="0" smtClean="0"/>
              <a:t> </a:t>
            </a:r>
            <a:r>
              <a:rPr lang="nl-BE" baseline="0" dirty="0" err="1" smtClean="0"/>
              <a:t>which</a:t>
            </a:r>
            <a:r>
              <a:rPr lang="nl-BE" baseline="0" dirty="0" smtClean="0"/>
              <a:t> </a:t>
            </a:r>
            <a:r>
              <a:rPr lang="nl-BE" baseline="0" dirty="0" err="1" smtClean="0"/>
              <a:t>contains</a:t>
            </a:r>
            <a:r>
              <a:rPr lang="nl-BE" baseline="0" dirty="0" smtClean="0"/>
              <a:t> </a:t>
            </a:r>
            <a:r>
              <a:rPr lang="nl-BE" baseline="0" dirty="0" err="1" smtClean="0"/>
              <a:t>which</a:t>
            </a:r>
            <a:r>
              <a:rPr lang="nl-BE" baseline="0" dirty="0" smtClean="0"/>
              <a:t> taxon was </a:t>
            </a:r>
            <a:r>
              <a:rPr lang="nl-BE" baseline="0" dirty="0" err="1" smtClean="0"/>
              <a:t>observed</a:t>
            </a:r>
            <a:r>
              <a:rPr lang="nl-BE" baseline="0" dirty="0" smtClean="0"/>
              <a:t> </a:t>
            </a:r>
            <a:r>
              <a:rPr lang="nl-BE" baseline="0" dirty="0" err="1" smtClean="0"/>
              <a:t>and</a:t>
            </a:r>
            <a:r>
              <a:rPr lang="nl-BE" baseline="0" dirty="0" smtClean="0"/>
              <a:t> </a:t>
            </a:r>
            <a:r>
              <a:rPr lang="nl-BE" baseline="0" dirty="0" err="1" smtClean="0"/>
              <a:t>an</a:t>
            </a:r>
            <a:r>
              <a:rPr lang="nl-BE" baseline="0" dirty="0" smtClean="0"/>
              <a:t> </a:t>
            </a:r>
            <a:r>
              <a:rPr lang="nl-BE" b="1" baseline="0" dirty="0" err="1" smtClean="0"/>
              <a:t>extended</a:t>
            </a:r>
            <a:r>
              <a:rPr lang="nl-BE" baseline="0" dirty="0" smtClean="0"/>
              <a:t> </a:t>
            </a:r>
            <a:r>
              <a:rPr lang="nl-BE" baseline="0" dirty="0" err="1" smtClean="0"/>
              <a:t>Measurements</a:t>
            </a:r>
            <a:r>
              <a:rPr lang="nl-BE" baseline="0" dirty="0" smtClean="0"/>
              <a:t> or </a:t>
            </a:r>
            <a:r>
              <a:rPr lang="nl-BE" baseline="0" dirty="0" err="1" smtClean="0"/>
              <a:t>facts</a:t>
            </a:r>
            <a:r>
              <a:rPr lang="nl-BE" baseline="0" dirty="0" smtClean="0"/>
              <a:t> </a:t>
            </a:r>
            <a:r>
              <a:rPr lang="nl-BE" baseline="0" dirty="0" err="1" smtClean="0"/>
              <a:t>extention</a:t>
            </a:r>
            <a:r>
              <a:rPr lang="nl-BE" baseline="0" dirty="0" smtClean="0"/>
              <a:t> </a:t>
            </a:r>
            <a:r>
              <a:rPr lang="nl-BE" baseline="0" dirty="0" err="1" smtClean="0"/>
              <a:t>table</a:t>
            </a:r>
            <a:r>
              <a:rPr lang="nl-BE" baseline="0" dirty="0" smtClean="0"/>
              <a:t> of </a:t>
            </a:r>
            <a:r>
              <a:rPr lang="nl-BE" baseline="0" dirty="0" err="1" smtClean="0"/>
              <a:t>all</a:t>
            </a:r>
            <a:r>
              <a:rPr lang="nl-BE" baseline="0" dirty="0" smtClean="0"/>
              <a:t> </a:t>
            </a:r>
            <a:r>
              <a:rPr lang="nl-BE" baseline="0" dirty="0" err="1" smtClean="0"/>
              <a:t>additional</a:t>
            </a:r>
            <a:r>
              <a:rPr lang="nl-BE" baseline="0" dirty="0" smtClean="0"/>
              <a:t> parameters I </a:t>
            </a:r>
            <a:r>
              <a:rPr lang="nl-BE" baseline="0" dirty="0" err="1" smtClean="0"/>
              <a:t>just</a:t>
            </a:r>
            <a:r>
              <a:rPr lang="nl-BE" baseline="0" dirty="0" smtClean="0"/>
              <a:t> </a:t>
            </a:r>
            <a:r>
              <a:rPr lang="nl-BE" baseline="0" dirty="0" err="1" smtClean="0"/>
              <a:t>listed</a:t>
            </a:r>
            <a:r>
              <a:rPr lang="nl-BE" baseline="0" dirty="0" smtClean="0"/>
              <a:t>. The event </a:t>
            </a:r>
            <a:r>
              <a:rPr lang="nl-BE" baseline="0" dirty="0" err="1" smtClean="0"/>
              <a:t>core</a:t>
            </a:r>
            <a:r>
              <a:rPr lang="nl-BE" baseline="0" dirty="0" smtClean="0"/>
              <a:t> links </a:t>
            </a:r>
            <a:r>
              <a:rPr lang="nl-BE" baseline="0" dirty="0" err="1" smtClean="0"/>
              <a:t>to</a:t>
            </a:r>
            <a:r>
              <a:rPr lang="nl-BE" baseline="0" dirty="0" smtClean="0"/>
              <a:t> </a:t>
            </a:r>
            <a:r>
              <a:rPr lang="nl-BE" baseline="0" dirty="0" err="1" smtClean="0"/>
              <a:t>the</a:t>
            </a:r>
            <a:r>
              <a:rPr lang="nl-BE" baseline="0" dirty="0" smtClean="0"/>
              <a:t> </a:t>
            </a:r>
            <a:r>
              <a:rPr lang="nl-BE" baseline="0" dirty="0" err="1" smtClean="0"/>
              <a:t>occurrence</a:t>
            </a:r>
            <a:r>
              <a:rPr lang="nl-BE" baseline="0" dirty="0" smtClean="0"/>
              <a:t> extension </a:t>
            </a:r>
            <a:r>
              <a:rPr lang="nl-BE" baseline="0" dirty="0" err="1" smtClean="0"/>
              <a:t>using</a:t>
            </a:r>
            <a:r>
              <a:rPr lang="nl-BE" baseline="0" dirty="0" smtClean="0"/>
              <a:t> </a:t>
            </a:r>
            <a:r>
              <a:rPr lang="nl-BE" baseline="0" dirty="0" err="1" smtClean="0"/>
              <a:t>the</a:t>
            </a:r>
            <a:r>
              <a:rPr lang="nl-BE" baseline="0" dirty="0" smtClean="0"/>
              <a:t> </a:t>
            </a:r>
            <a:r>
              <a:rPr lang="nl-BE" baseline="0" dirty="0" err="1" smtClean="0"/>
              <a:t>EventID</a:t>
            </a:r>
            <a:r>
              <a:rPr lang="nl-BE" baseline="0" dirty="0" smtClean="0"/>
              <a:t>. </a:t>
            </a:r>
            <a:r>
              <a:rPr lang="nl-BE" baseline="0" dirty="0" err="1" smtClean="0"/>
              <a:t>And</a:t>
            </a:r>
            <a:r>
              <a:rPr lang="nl-BE" baseline="0" dirty="0" smtClean="0"/>
              <a:t> </a:t>
            </a:r>
            <a:r>
              <a:rPr lang="nl-BE" baseline="0" dirty="0" err="1" smtClean="0"/>
              <a:t>to</a:t>
            </a:r>
            <a:r>
              <a:rPr lang="nl-BE" baseline="0" dirty="0" smtClean="0"/>
              <a:t> </a:t>
            </a:r>
            <a:r>
              <a:rPr lang="nl-BE" baseline="0" dirty="0" err="1" smtClean="0"/>
              <a:t>the</a:t>
            </a:r>
            <a:r>
              <a:rPr lang="nl-BE" baseline="0" dirty="0" smtClean="0"/>
              <a:t> </a:t>
            </a:r>
            <a:r>
              <a:rPr lang="nl-BE" baseline="0" dirty="0" err="1" smtClean="0"/>
              <a:t>MoF</a:t>
            </a:r>
            <a:r>
              <a:rPr lang="nl-BE" baseline="0" dirty="0" smtClean="0"/>
              <a:t> extension in </a:t>
            </a:r>
            <a:r>
              <a:rPr lang="nl-BE" baseline="0" dirty="0" err="1" smtClean="0"/>
              <a:t>the</a:t>
            </a:r>
            <a:r>
              <a:rPr lang="nl-BE" baseline="0" dirty="0" smtClean="0"/>
              <a:t> </a:t>
            </a:r>
            <a:r>
              <a:rPr lang="nl-BE" baseline="0" dirty="0" err="1" smtClean="0"/>
              <a:t>same</a:t>
            </a:r>
            <a:r>
              <a:rPr lang="nl-BE" baseline="0" dirty="0" smtClean="0"/>
              <a:t> way. </a:t>
            </a:r>
            <a:r>
              <a:rPr lang="nl-BE" baseline="0" dirty="0" err="1" smtClean="0"/>
              <a:t>This</a:t>
            </a:r>
            <a:r>
              <a:rPr lang="nl-BE" baseline="0" dirty="0" smtClean="0"/>
              <a:t> is </a:t>
            </a:r>
            <a:r>
              <a:rPr lang="nl-BE" baseline="0" dirty="0" err="1" smtClean="0"/>
              <a:t>all</a:t>
            </a:r>
            <a:r>
              <a:rPr lang="nl-BE" baseline="0" dirty="0" smtClean="0"/>
              <a:t> </a:t>
            </a:r>
            <a:r>
              <a:rPr lang="nl-BE" baseline="0" dirty="0" err="1" smtClean="0"/>
              <a:t>possible</a:t>
            </a:r>
            <a:r>
              <a:rPr lang="nl-BE" baseline="0" dirty="0" smtClean="0"/>
              <a:t> </a:t>
            </a:r>
            <a:r>
              <a:rPr lang="nl-BE" baseline="0" dirty="0" err="1" smtClean="0"/>
              <a:t>using</a:t>
            </a:r>
            <a:r>
              <a:rPr lang="nl-BE" baseline="0" dirty="0" smtClean="0"/>
              <a:t> </a:t>
            </a:r>
            <a:r>
              <a:rPr lang="nl-BE" baseline="0" dirty="0" err="1" smtClean="0"/>
              <a:t>the</a:t>
            </a:r>
            <a:r>
              <a:rPr lang="nl-BE" baseline="0" dirty="0" smtClean="0"/>
              <a:t> </a:t>
            </a:r>
            <a:r>
              <a:rPr lang="nl-BE" baseline="0" dirty="0" err="1" smtClean="0"/>
              <a:t>normal</a:t>
            </a:r>
            <a:r>
              <a:rPr lang="nl-BE" baseline="0" dirty="0" smtClean="0"/>
              <a:t> </a:t>
            </a:r>
            <a:r>
              <a:rPr lang="nl-BE" baseline="0" dirty="0" err="1" smtClean="0"/>
              <a:t>DwC</a:t>
            </a:r>
            <a:r>
              <a:rPr lang="nl-BE" baseline="0" dirty="0" smtClean="0"/>
              <a:t> </a:t>
            </a:r>
            <a:r>
              <a:rPr lang="nl-BE" baseline="0" dirty="0" err="1" smtClean="0"/>
              <a:t>MoF</a:t>
            </a:r>
            <a:r>
              <a:rPr lang="nl-BE" baseline="0" dirty="0" smtClean="0"/>
              <a:t>.</a:t>
            </a:r>
          </a:p>
          <a:p>
            <a:endParaRPr lang="nl-BE" baseline="0" dirty="0" smtClean="0"/>
          </a:p>
          <a:p>
            <a:r>
              <a:rPr lang="nl-BE" baseline="0" dirty="0" err="1" smtClean="0"/>
              <a:t>What</a:t>
            </a:r>
            <a:r>
              <a:rPr lang="nl-BE" baseline="0" dirty="0" smtClean="0"/>
              <a:t> we </a:t>
            </a:r>
            <a:r>
              <a:rPr lang="nl-BE" baseline="0" dirty="0" err="1" smtClean="0"/>
              <a:t>created</a:t>
            </a:r>
            <a:r>
              <a:rPr lang="nl-BE" baseline="0" dirty="0" smtClean="0"/>
              <a:t> as </a:t>
            </a:r>
            <a:r>
              <a:rPr lang="nl-BE" b="1" baseline="0" dirty="0" err="1" smtClean="0"/>
              <a:t>outcome</a:t>
            </a:r>
            <a:r>
              <a:rPr lang="nl-BE" baseline="0" dirty="0" smtClean="0"/>
              <a:t> of </a:t>
            </a:r>
            <a:r>
              <a:rPr lang="nl-BE" baseline="0" dirty="0" err="1" smtClean="0"/>
              <a:t>the</a:t>
            </a:r>
            <a:r>
              <a:rPr lang="nl-BE" baseline="0" dirty="0" smtClean="0"/>
              <a:t> OBIS </a:t>
            </a:r>
            <a:r>
              <a:rPr lang="nl-BE" baseline="0" dirty="0" err="1" smtClean="0"/>
              <a:t>Env</a:t>
            </a:r>
            <a:r>
              <a:rPr lang="nl-BE" baseline="0" dirty="0" smtClean="0"/>
              <a:t> data project is </a:t>
            </a:r>
            <a:r>
              <a:rPr lang="nl-BE" baseline="0" dirty="0" err="1" smtClean="0"/>
              <a:t>the</a:t>
            </a:r>
            <a:r>
              <a:rPr lang="nl-BE" baseline="0" dirty="0" smtClean="0"/>
              <a:t> </a:t>
            </a:r>
            <a:r>
              <a:rPr lang="nl-BE" b="1" baseline="0" dirty="0" smtClean="0"/>
              <a:t>link </a:t>
            </a:r>
            <a:r>
              <a:rPr lang="nl-BE" b="0" baseline="0" dirty="0" err="1" smtClean="0"/>
              <a:t>between</a:t>
            </a:r>
            <a:r>
              <a:rPr lang="nl-BE" b="1" baseline="0" dirty="0" smtClean="0"/>
              <a:t> </a:t>
            </a:r>
            <a:r>
              <a:rPr lang="nl-BE" b="1" baseline="0" dirty="0" err="1" smtClean="0"/>
              <a:t>the</a:t>
            </a:r>
            <a:r>
              <a:rPr lang="nl-BE" b="1" baseline="0" dirty="0" smtClean="0"/>
              <a:t> </a:t>
            </a:r>
            <a:r>
              <a:rPr lang="nl-BE" b="1" baseline="0" dirty="0" err="1" smtClean="0"/>
              <a:t>occurrence</a:t>
            </a:r>
            <a:r>
              <a:rPr lang="nl-BE" b="1" baseline="0" dirty="0" smtClean="0"/>
              <a:t> </a:t>
            </a:r>
            <a:r>
              <a:rPr lang="nl-BE" b="1" baseline="0" dirty="0" err="1" smtClean="0"/>
              <a:t>extention</a:t>
            </a:r>
            <a:r>
              <a:rPr lang="nl-BE" b="1" baseline="0" dirty="0" smtClean="0"/>
              <a:t> </a:t>
            </a:r>
            <a:r>
              <a:rPr lang="nl-BE" b="0" baseline="0" dirty="0" err="1" smtClean="0"/>
              <a:t>and</a:t>
            </a:r>
            <a:r>
              <a:rPr lang="nl-BE" b="1" baseline="0" dirty="0" smtClean="0"/>
              <a:t> </a:t>
            </a:r>
            <a:r>
              <a:rPr lang="nl-BE" b="0" baseline="0" dirty="0" err="1" smtClean="0"/>
              <a:t>the</a:t>
            </a:r>
            <a:r>
              <a:rPr lang="nl-BE" b="1" baseline="0" dirty="0" smtClean="0"/>
              <a:t> </a:t>
            </a:r>
            <a:r>
              <a:rPr lang="nl-BE" b="1" baseline="0" dirty="0" err="1" smtClean="0"/>
              <a:t>MoF</a:t>
            </a:r>
            <a:r>
              <a:rPr lang="nl-BE" b="1" baseline="0" dirty="0" smtClean="0"/>
              <a:t> </a:t>
            </a:r>
            <a:r>
              <a:rPr lang="nl-BE" b="0" baseline="0" dirty="0" err="1" smtClean="0"/>
              <a:t>extention</a:t>
            </a:r>
            <a:r>
              <a:rPr lang="nl-BE" baseline="0" dirty="0" smtClean="0"/>
              <a:t>. </a:t>
            </a:r>
            <a:r>
              <a:rPr lang="nl-BE" baseline="0" dirty="0" err="1" smtClean="0"/>
              <a:t>This</a:t>
            </a:r>
            <a:r>
              <a:rPr lang="nl-BE" baseline="0" dirty="0" smtClean="0"/>
              <a:t> link is important, </a:t>
            </a:r>
            <a:r>
              <a:rPr lang="nl-BE" baseline="0" dirty="0" err="1" smtClean="0"/>
              <a:t>because</a:t>
            </a:r>
            <a:r>
              <a:rPr lang="nl-BE" baseline="0" dirty="0" smtClean="0"/>
              <a:t> </a:t>
            </a:r>
            <a:r>
              <a:rPr lang="nl-BE" baseline="0" dirty="0" err="1" smtClean="0"/>
              <a:t>allows</a:t>
            </a:r>
            <a:r>
              <a:rPr lang="nl-BE" baseline="0" dirty="0" smtClean="0"/>
              <a:t> </a:t>
            </a:r>
            <a:r>
              <a:rPr lang="nl-BE" baseline="0" dirty="0" err="1" smtClean="0"/>
              <a:t>us</a:t>
            </a:r>
            <a:r>
              <a:rPr lang="nl-BE" baseline="0" dirty="0" smtClean="0"/>
              <a:t> </a:t>
            </a:r>
            <a:r>
              <a:rPr lang="nl-BE" baseline="0" dirty="0" err="1" smtClean="0"/>
              <a:t>to</a:t>
            </a:r>
            <a:r>
              <a:rPr lang="nl-BE" baseline="0" dirty="0" smtClean="0"/>
              <a:t> </a:t>
            </a:r>
            <a:r>
              <a:rPr lang="nl-BE" baseline="0" dirty="0" err="1" smtClean="0"/>
              <a:t>use</a:t>
            </a:r>
            <a:r>
              <a:rPr lang="nl-BE" baseline="0" dirty="0" smtClean="0"/>
              <a:t> </a:t>
            </a:r>
            <a:r>
              <a:rPr lang="nl-BE" baseline="0" dirty="0" err="1" smtClean="0"/>
              <a:t>the</a:t>
            </a:r>
            <a:r>
              <a:rPr lang="nl-BE" baseline="0" dirty="0" smtClean="0"/>
              <a:t> </a:t>
            </a:r>
            <a:r>
              <a:rPr lang="nl-BE" baseline="0" dirty="0" err="1" smtClean="0"/>
              <a:t>MoF</a:t>
            </a:r>
            <a:r>
              <a:rPr lang="nl-BE" baseline="0" dirty="0" smtClean="0"/>
              <a:t> </a:t>
            </a:r>
            <a:r>
              <a:rPr lang="nl-BE" baseline="0" dirty="0" err="1" smtClean="0"/>
              <a:t>also</a:t>
            </a:r>
            <a:r>
              <a:rPr lang="nl-BE" baseline="0" dirty="0" smtClean="0"/>
              <a:t> </a:t>
            </a:r>
            <a:r>
              <a:rPr lang="nl-BE" baseline="0" dirty="0" err="1" smtClean="0"/>
              <a:t>for</a:t>
            </a:r>
            <a:r>
              <a:rPr lang="nl-BE" baseline="0" dirty="0" smtClean="0"/>
              <a:t> </a:t>
            </a:r>
            <a:r>
              <a:rPr lang="nl-BE" baseline="0" dirty="0" err="1" smtClean="0"/>
              <a:t>biotic</a:t>
            </a:r>
            <a:r>
              <a:rPr lang="nl-BE" baseline="0" dirty="0" smtClean="0"/>
              <a:t> </a:t>
            </a:r>
            <a:r>
              <a:rPr lang="nl-BE" baseline="0" dirty="0" err="1" smtClean="0"/>
              <a:t>measurements</a:t>
            </a:r>
            <a:r>
              <a:rPr lang="nl-BE" baseline="0" dirty="0" smtClean="0"/>
              <a:t>, </a:t>
            </a:r>
            <a:r>
              <a:rPr lang="nl-BE" baseline="0" dirty="0" err="1" smtClean="0"/>
              <a:t>and</a:t>
            </a:r>
            <a:r>
              <a:rPr lang="nl-BE" baseline="0" dirty="0" smtClean="0"/>
              <a:t> </a:t>
            </a:r>
            <a:r>
              <a:rPr lang="nl-BE" baseline="0" dirty="0" err="1" smtClean="0"/>
              <a:t>not</a:t>
            </a:r>
            <a:r>
              <a:rPr lang="nl-BE" baseline="0" dirty="0" smtClean="0"/>
              <a:t> </a:t>
            </a:r>
            <a:r>
              <a:rPr lang="nl-BE" baseline="0" dirty="0" err="1" smtClean="0"/>
              <a:t>just</a:t>
            </a:r>
            <a:r>
              <a:rPr lang="nl-BE" baseline="0" dirty="0" smtClean="0"/>
              <a:t> </a:t>
            </a:r>
            <a:r>
              <a:rPr lang="nl-BE" baseline="0" dirty="0" err="1" smtClean="0"/>
              <a:t>for</a:t>
            </a:r>
            <a:r>
              <a:rPr lang="nl-BE" baseline="0" dirty="0" smtClean="0"/>
              <a:t> </a:t>
            </a:r>
            <a:r>
              <a:rPr lang="nl-BE" baseline="0" dirty="0" err="1" smtClean="0"/>
              <a:t>abiotic</a:t>
            </a:r>
            <a:r>
              <a:rPr lang="nl-BE" baseline="0" dirty="0" smtClean="0"/>
              <a:t> </a:t>
            </a:r>
            <a:r>
              <a:rPr lang="nl-BE" baseline="0" dirty="0" err="1" smtClean="0"/>
              <a:t>measurement</a:t>
            </a:r>
            <a:r>
              <a:rPr lang="nl-BE" baseline="0" dirty="0" smtClean="0"/>
              <a:t> </a:t>
            </a:r>
            <a:r>
              <a:rPr lang="nl-BE" baseline="0" dirty="0" err="1" smtClean="0"/>
              <a:t>and</a:t>
            </a:r>
            <a:r>
              <a:rPr lang="nl-BE" baseline="0" dirty="0" smtClean="0"/>
              <a:t> sampling </a:t>
            </a:r>
            <a:r>
              <a:rPr lang="nl-BE" baseline="0" dirty="0" err="1" smtClean="0"/>
              <a:t>descriptors</a:t>
            </a:r>
            <a:r>
              <a:rPr lang="nl-BE" baseline="0" dirty="0" smtClean="0"/>
              <a:t>.</a:t>
            </a:r>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5</a:t>
            </a:fld>
            <a:endParaRPr lang="nl-BE"/>
          </a:p>
        </p:txBody>
      </p:sp>
    </p:spTree>
    <p:extLst>
      <p:ext uri="{BB962C8B-B14F-4D97-AF65-F5344CB8AC3E}">
        <p14:creationId xmlns:p14="http://schemas.microsoft.com/office/powerpoint/2010/main" val="2697000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tackled another issue when we developed this new extension: namely parameter standardization</a:t>
            </a:r>
            <a:r>
              <a:rPr lang="en-US" sz="1200" kern="1200" baseline="0" dirty="0" smtClean="0">
                <a:solidFill>
                  <a:schemeClr val="tx1"/>
                </a:solidFill>
                <a:effectLst/>
                <a:latin typeface="+mn-lt"/>
                <a:ea typeface="+mn-ea"/>
                <a:cs typeface="+mn-cs"/>
              </a:rPr>
              <a:t> of the </a:t>
            </a:r>
            <a:r>
              <a:rPr lang="en-US" sz="1200" b="1" kern="1200" baseline="0" dirty="0" smtClean="0">
                <a:solidFill>
                  <a:schemeClr val="tx1"/>
                </a:solidFill>
                <a:effectLst/>
                <a:latin typeface="+mn-lt"/>
                <a:ea typeface="+mn-ea"/>
                <a:cs typeface="+mn-cs"/>
              </a:rPr>
              <a:t>extended</a:t>
            </a:r>
            <a:r>
              <a:rPr lang="en-US" sz="1200"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measurementsOrFacts</a:t>
            </a:r>
            <a:r>
              <a:rPr lang="en-US" sz="1200" kern="1200" baseline="0" dirty="0" smtClean="0">
                <a:solidFill>
                  <a:schemeClr val="tx1"/>
                </a:solidFill>
                <a:effectLst/>
                <a:latin typeface="+mn-lt"/>
                <a:ea typeface="+mn-ea"/>
                <a:cs typeface="+mn-cs"/>
              </a:rPr>
              <a:t> extension. </a:t>
            </a:r>
            <a:r>
              <a:rPr lang="en-US" sz="1200" kern="1200" dirty="0" smtClean="0">
                <a:solidFill>
                  <a:schemeClr val="tx1"/>
                </a:solidFill>
                <a:effectLst/>
                <a:latin typeface="+mn-lt"/>
                <a:ea typeface="+mn-ea"/>
                <a:cs typeface="+mn-cs"/>
              </a:rPr>
              <a:t>As you </a:t>
            </a:r>
            <a:r>
              <a:rPr lang="en-US" sz="1200" b="1" kern="1200" dirty="0" smtClean="0">
                <a:solidFill>
                  <a:schemeClr val="tx1"/>
                </a:solidFill>
                <a:effectLst/>
                <a:latin typeface="+mn-lt"/>
                <a:ea typeface="+mn-ea"/>
                <a:cs typeface="+mn-cs"/>
              </a:rPr>
              <a:t>recall</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we will store all the biotic, abiotic measurements and sampling descriptors in this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normal </a:t>
            </a:r>
            <a:r>
              <a:rPr lang="en-US" sz="1200" kern="1200" dirty="0" err="1" smtClean="0">
                <a:solidFill>
                  <a:schemeClr val="tx1"/>
                </a:solidFill>
                <a:effectLst/>
                <a:latin typeface="+mn-lt"/>
                <a:ea typeface="+mn-ea"/>
                <a:cs typeface="+mn-cs"/>
              </a:rPr>
              <a:t>Measurementorfacts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extention</a:t>
            </a:r>
            <a:r>
              <a:rPr lang="en-US" sz="1200" kern="1200" dirty="0" smtClean="0">
                <a:solidFill>
                  <a:schemeClr val="tx1"/>
                </a:solidFill>
                <a:effectLst/>
                <a:latin typeface="+mn-lt"/>
                <a:ea typeface="+mn-ea"/>
                <a:cs typeface="+mn-cs"/>
              </a:rPr>
              <a:t> is made up of 3 terms, </a:t>
            </a:r>
            <a:r>
              <a:rPr lang="en-US" sz="1200" b="1" kern="1200" dirty="0" err="1" smtClean="0">
                <a:solidFill>
                  <a:schemeClr val="tx1"/>
                </a:solidFill>
                <a:effectLst/>
                <a:latin typeface="+mn-lt"/>
                <a:ea typeface="+mn-ea"/>
                <a:cs typeface="+mn-cs"/>
              </a:rPr>
              <a:t>ParameterType</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 Value</a:t>
            </a:r>
            <a:r>
              <a:rPr lang="en-US" sz="1200" kern="1200" dirty="0" smtClean="0">
                <a:solidFill>
                  <a:schemeClr val="tx1"/>
                </a:solidFill>
                <a:effectLst/>
                <a:latin typeface="+mn-lt"/>
                <a:ea typeface="+mn-ea"/>
                <a:cs typeface="+mn-cs"/>
              </a:rPr>
              <a:t>, and</a:t>
            </a:r>
            <a:r>
              <a:rPr lang="en-US" sz="1200" b="1" kern="1200" dirty="0" smtClean="0">
                <a:solidFill>
                  <a:schemeClr val="tx1"/>
                </a:solidFill>
                <a:effectLst/>
                <a:latin typeface="+mn-lt"/>
                <a:ea typeface="+mn-ea"/>
                <a:cs typeface="+mn-cs"/>
              </a:rPr>
              <a:t> Unit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which allow you to add any non-standardized data you want. These are free text fields, so you can imagine that by using these fields OBIS would get thousands of parameters, many of which are actually the same parameter (in this example length), only spelled slightly different.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74BBB67-1AC6-4F5A-8E8B-EB00B795F4C5}" type="slidenum">
              <a:rPr lang="nl-BE" smtClean="0"/>
              <a:t>6</a:t>
            </a:fld>
            <a:endParaRPr lang="nl-BE"/>
          </a:p>
        </p:txBody>
      </p:sp>
    </p:spTree>
    <p:extLst>
      <p:ext uri="{BB962C8B-B14F-4D97-AF65-F5344CB8AC3E}">
        <p14:creationId xmlns:p14="http://schemas.microsoft.com/office/powerpoint/2010/main" val="290829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Now, the </a:t>
            </a:r>
            <a:r>
              <a:rPr lang="en-US" baseline="0" dirty="0" err="1" smtClean="0"/>
              <a:t>eMoF</a:t>
            </a:r>
            <a:r>
              <a:rPr lang="en-US" baseline="0" dirty="0" smtClean="0"/>
              <a:t> extension has terms called </a:t>
            </a:r>
            <a:r>
              <a:rPr lang="en-US" b="1" baseline="0" dirty="0" err="1" smtClean="0"/>
              <a:t>measurementtypeID</a:t>
            </a:r>
            <a:r>
              <a:rPr lang="en-US" b="1" baseline="0" dirty="0" smtClean="0"/>
              <a:t>,  </a:t>
            </a:r>
            <a:r>
              <a:rPr lang="en-US" b="1" baseline="0" dirty="0" err="1" smtClean="0"/>
              <a:t>measurementValueID</a:t>
            </a:r>
            <a:r>
              <a:rPr lang="en-US" b="1" baseline="0" dirty="0" smtClean="0"/>
              <a:t> and </a:t>
            </a:r>
            <a:r>
              <a:rPr lang="en-US" b="1" baseline="0" dirty="0" err="1" smtClean="0"/>
              <a:t>measurementUnitID</a:t>
            </a:r>
            <a:r>
              <a:rPr lang="en-US" baseline="0" dirty="0" smtClean="0"/>
              <a:t>.</a:t>
            </a:r>
          </a:p>
          <a:p>
            <a:pPr marL="0" indent="0">
              <a:buFontTx/>
              <a:buNone/>
            </a:pPr>
            <a:r>
              <a:rPr lang="en-US" baseline="0" dirty="0" smtClean="0"/>
              <a:t>These allow you to provide a link a URI to a controlled vocabulary for this term to standardize data. </a:t>
            </a:r>
          </a:p>
          <a:p>
            <a:pPr marL="0" indent="0">
              <a:buFontTx/>
              <a:buNone/>
            </a:pPr>
            <a:endParaRPr lang="en-US" baseline="0" dirty="0" smtClean="0"/>
          </a:p>
          <a:p>
            <a:pPr marL="0" indent="0">
              <a:buFontTx/>
              <a:buNone/>
            </a:pPr>
            <a:r>
              <a:rPr lang="en-US" baseline="0" dirty="0" smtClean="0"/>
              <a:t>We recommend using the NERC vocabularies of the British Oceanic Data Centre which are already well populated and have been used for a long time in Marine data. </a:t>
            </a:r>
          </a:p>
          <a:p>
            <a:pPr marL="0" indent="0">
              <a:buFontTx/>
              <a:buNone/>
            </a:pPr>
            <a:r>
              <a:rPr lang="en-US" baseline="0" dirty="0" smtClean="0"/>
              <a:t>They have vocabularies for parameters, units, Instruments and sampling descriptors. They also offer </a:t>
            </a:r>
            <a:r>
              <a:rPr lang="en-US" b="1" baseline="0" dirty="0" smtClean="0"/>
              <a:t>web services </a:t>
            </a:r>
            <a:r>
              <a:rPr lang="en-US" baseline="0" dirty="0" smtClean="0"/>
              <a:t>to access the vocabulary through the URI’s.</a:t>
            </a:r>
          </a:p>
          <a:p>
            <a:pPr marL="0" indent="0">
              <a:buFontTx/>
              <a:buNone/>
            </a:pPr>
            <a:endParaRPr lang="en-US" baseline="0" dirty="0" smtClean="0"/>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74BBB67-1AC6-4F5A-8E8B-EB00B795F4C5}" type="slidenum">
              <a:rPr lang="nl-BE" smtClean="0"/>
              <a:t>7</a:t>
            </a:fld>
            <a:endParaRPr lang="nl-BE"/>
          </a:p>
        </p:txBody>
      </p:sp>
    </p:spTree>
    <p:extLst>
      <p:ext uri="{BB962C8B-B14F-4D97-AF65-F5344CB8AC3E}">
        <p14:creationId xmlns:p14="http://schemas.microsoft.com/office/powerpoint/2010/main" val="332839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lengths example I showed earlier, we would add a URI to the BODC vocabulary. Using the BODC </a:t>
            </a:r>
            <a:r>
              <a:rPr lang="en-US" baseline="0" dirty="0" err="1" smtClean="0"/>
              <a:t>webservices</a:t>
            </a:r>
            <a:r>
              <a:rPr lang="en-US" baseline="0" dirty="0" smtClean="0"/>
              <a:t> for this vocabulary OBIS can than get the </a:t>
            </a:r>
            <a:r>
              <a:rPr lang="en-US" b="1" baseline="0" dirty="0" smtClean="0"/>
              <a:t>preferred label </a:t>
            </a:r>
            <a:r>
              <a:rPr lang="en-US" baseline="0" dirty="0" smtClean="0"/>
              <a:t>for that term and also a </a:t>
            </a:r>
            <a:r>
              <a:rPr lang="en-US" b="1" baseline="0" dirty="0" smtClean="0"/>
              <a:t>definition</a:t>
            </a:r>
            <a:r>
              <a:rPr lang="en-US" baseline="0" dirty="0" smtClean="0"/>
              <a:t>.</a:t>
            </a:r>
          </a:p>
          <a:p>
            <a:pPr marL="0" indent="0">
              <a:buFontTx/>
              <a:buNone/>
            </a:pPr>
            <a:endParaRPr lang="en-US" baseline="0" dirty="0" smtClean="0"/>
          </a:p>
          <a:p>
            <a:pPr marL="0" indent="0">
              <a:buFontTx/>
              <a:buNone/>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F74BBB67-1AC6-4F5A-8E8B-EB00B795F4C5}" type="slidenum">
              <a:rPr lang="nl-BE" smtClean="0"/>
              <a:t>8</a:t>
            </a:fld>
            <a:endParaRPr lang="nl-BE"/>
          </a:p>
        </p:txBody>
      </p:sp>
    </p:spTree>
    <p:extLst>
      <p:ext uri="{BB962C8B-B14F-4D97-AF65-F5344CB8AC3E}">
        <p14:creationId xmlns:p14="http://schemas.microsoft.com/office/powerpoint/2010/main" val="156974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Explain: sampling campaign.</a:t>
            </a:r>
          </a:p>
          <a:p>
            <a:pPr lvl="1"/>
            <a:r>
              <a:rPr lang="en-US" sz="1200" kern="1200" baseline="0" dirty="0" smtClean="0">
                <a:solidFill>
                  <a:schemeClr val="tx1"/>
                </a:solidFill>
                <a:effectLst/>
                <a:latin typeface="+mn-lt"/>
                <a:ea typeface="+mn-ea"/>
                <a:cs typeface="+mn-cs"/>
              </a:rPr>
              <a:t>Station: </a:t>
            </a:r>
            <a:r>
              <a:rPr lang="en-US" sz="1200" kern="1200" baseline="0" dirty="0" err="1" smtClean="0">
                <a:solidFill>
                  <a:schemeClr val="tx1"/>
                </a:solidFill>
                <a:effectLst/>
                <a:latin typeface="+mn-lt"/>
                <a:ea typeface="+mn-ea"/>
                <a:cs typeface="+mn-cs"/>
              </a:rPr>
              <a:t>coordanates</a:t>
            </a:r>
            <a:r>
              <a:rPr lang="en-US" sz="1200" kern="1200" baseline="0" dirty="0" smtClean="0">
                <a:solidFill>
                  <a:schemeClr val="tx1"/>
                </a:solidFill>
                <a:effectLst/>
                <a:latin typeface="+mn-lt"/>
                <a:ea typeface="+mn-ea"/>
                <a:cs typeface="+mn-cs"/>
              </a:rPr>
              <a:t> + </a:t>
            </a:r>
            <a:r>
              <a:rPr lang="en-US" sz="1200" kern="1200" baseline="0" dirty="0" err="1" smtClean="0">
                <a:solidFill>
                  <a:schemeClr val="tx1"/>
                </a:solidFill>
                <a:effectLst/>
                <a:latin typeface="+mn-lt"/>
                <a:ea typeface="+mn-ea"/>
                <a:cs typeface="+mn-cs"/>
              </a:rPr>
              <a:t>stationID</a:t>
            </a:r>
            <a:endParaRPr lang="en-US" sz="1200" kern="1200" baseline="0" dirty="0" smtClean="0">
              <a:solidFill>
                <a:schemeClr val="tx1"/>
              </a:solidFill>
              <a:effectLst/>
              <a:latin typeface="+mn-lt"/>
              <a:ea typeface="+mn-ea"/>
              <a:cs typeface="+mn-cs"/>
            </a:endParaRPr>
          </a:p>
          <a:p>
            <a:pPr lvl="1"/>
            <a:r>
              <a:rPr lang="en-US" sz="1200" kern="1200" baseline="0" dirty="0" smtClean="0">
                <a:solidFill>
                  <a:schemeClr val="tx1"/>
                </a:solidFill>
                <a:effectLst/>
                <a:latin typeface="+mn-lt"/>
                <a:ea typeface="+mn-ea"/>
                <a:cs typeface="+mn-cs"/>
              </a:rPr>
              <a:t>Sample: maybe just date, more precise coordinates?</a:t>
            </a:r>
          </a:p>
          <a:p>
            <a:pPr lvl="1"/>
            <a:r>
              <a:rPr lang="en-US" sz="1200" kern="1200" baseline="0" dirty="0" smtClean="0">
                <a:solidFill>
                  <a:schemeClr val="tx1"/>
                </a:solidFill>
                <a:effectLst/>
                <a:latin typeface="+mn-lt"/>
                <a:ea typeface="+mn-ea"/>
                <a:cs typeface="+mn-cs"/>
              </a:rPr>
              <a:t>Subsample: describe situation  + grouping subsamples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So there is a way to built structure in events and actions using </a:t>
            </a:r>
            <a:r>
              <a:rPr lang="en-US" sz="1200" kern="1200" baseline="0" dirty="0" err="1" smtClean="0">
                <a:solidFill>
                  <a:schemeClr val="tx1"/>
                </a:solidFill>
                <a:effectLst/>
                <a:latin typeface="+mn-lt"/>
                <a:ea typeface="+mn-ea"/>
                <a:cs typeface="+mn-cs"/>
              </a:rPr>
              <a:t>DwC</a:t>
            </a:r>
            <a:r>
              <a:rPr lang="en-US" sz="1200" kern="1200" baseline="0" dirty="0" smtClean="0">
                <a:solidFill>
                  <a:schemeClr val="tx1"/>
                </a:solidFill>
                <a:effectLst/>
                <a:latin typeface="+mn-lt"/>
                <a:ea typeface="+mn-ea"/>
                <a:cs typeface="+mn-cs"/>
              </a:rPr>
              <a:t>. You can say: at this subsample is part of that sample. And you can link parameters to the level which is most appropriate.</a:t>
            </a:r>
          </a:p>
          <a:p>
            <a:r>
              <a:rPr lang="en-US" sz="1200" kern="1200" baseline="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74BBB67-1AC6-4F5A-8E8B-EB00B795F4C5}" type="slidenum">
              <a:rPr lang="nl-BE" smtClean="0"/>
              <a:t>9</a:t>
            </a:fld>
            <a:endParaRPr lang="nl-BE"/>
          </a:p>
        </p:txBody>
      </p:sp>
    </p:spTree>
    <p:extLst>
      <p:ext uri="{BB962C8B-B14F-4D97-AF65-F5344CB8AC3E}">
        <p14:creationId xmlns:p14="http://schemas.microsoft.com/office/powerpoint/2010/main" val="267927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some requests data from a portal, you don’t what to offer them the 32.000 records of the 2 birds together with the 7000 sampling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you still want to include record(s) to make clear that gulls are present at that time and location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2A34E9C-43ED-44BC-940B-5CDED93FC9CC}" type="slidenum">
              <a:rPr lang="en-US" smtClean="0"/>
              <a:t>11</a:t>
            </a:fld>
            <a:endParaRPr lang="en-US"/>
          </a:p>
        </p:txBody>
      </p:sp>
    </p:spTree>
    <p:extLst>
      <p:ext uri="{BB962C8B-B14F-4D97-AF65-F5344CB8AC3E}">
        <p14:creationId xmlns:p14="http://schemas.microsoft.com/office/powerpoint/2010/main" val="245944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61BF4-4C17-44B1-8025-50DE0E6A3884}" type="datetimeFigureOut">
              <a:rPr lang="en-US" smtClean="0"/>
              <a:t>2018-04-23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110814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61BF4-4C17-44B1-8025-50DE0E6A3884}" type="datetimeFigureOut">
              <a:rPr lang="en-US" smtClean="0"/>
              <a:t>2018-04-23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371560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61BF4-4C17-44B1-8025-50DE0E6A3884}" type="datetimeFigureOut">
              <a:rPr lang="en-US" smtClean="0"/>
              <a:t>2018-04-23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1451718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61BF4-4C17-44B1-8025-50DE0E6A3884}" type="datetimeFigureOut">
              <a:rPr lang="en-US" smtClean="0"/>
              <a:t>2018-04-23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182141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161BF4-4C17-44B1-8025-50DE0E6A3884}" type="datetimeFigureOut">
              <a:rPr lang="en-US" smtClean="0"/>
              <a:t>2018-04-23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249657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61BF4-4C17-44B1-8025-50DE0E6A3884}" type="datetimeFigureOut">
              <a:rPr lang="en-US" smtClean="0"/>
              <a:t>2018-04-23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71377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61BF4-4C17-44B1-8025-50DE0E6A3884}" type="datetimeFigureOut">
              <a:rPr lang="en-US" smtClean="0"/>
              <a:t>2018-04-23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9784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61BF4-4C17-44B1-8025-50DE0E6A3884}" type="datetimeFigureOut">
              <a:rPr lang="en-US" smtClean="0"/>
              <a:t>2018-04-23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426821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61BF4-4C17-44B1-8025-50DE0E6A3884}" type="datetimeFigureOut">
              <a:rPr lang="en-US" smtClean="0"/>
              <a:t>2018-04-23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323981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161BF4-4C17-44B1-8025-50DE0E6A3884}" type="datetimeFigureOut">
              <a:rPr lang="en-US" smtClean="0"/>
              <a:t>2018-04-23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395440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161BF4-4C17-44B1-8025-50DE0E6A3884}" type="datetimeFigureOut">
              <a:rPr lang="en-US" smtClean="0"/>
              <a:t>2018-04-23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6373A-7B8C-4CE5-AF32-3C9447DB57BE}" type="slidenum">
              <a:rPr lang="en-US" smtClean="0"/>
              <a:t>‹#›</a:t>
            </a:fld>
            <a:endParaRPr lang="en-US"/>
          </a:p>
        </p:txBody>
      </p:sp>
    </p:spTree>
    <p:extLst>
      <p:ext uri="{BB962C8B-B14F-4D97-AF65-F5344CB8AC3E}">
        <p14:creationId xmlns:p14="http://schemas.microsoft.com/office/powerpoint/2010/main" val="3834763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61BF4-4C17-44B1-8025-50DE0E6A3884}" type="datetimeFigureOut">
              <a:rPr lang="en-US" smtClean="0"/>
              <a:t>2018-04-23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6373A-7B8C-4CE5-AF32-3C9447DB57BE}" type="slidenum">
              <a:rPr lang="en-US" smtClean="0"/>
              <a:t>‹#›</a:t>
            </a:fld>
            <a:endParaRPr lang="en-US"/>
          </a:p>
        </p:txBody>
      </p:sp>
    </p:spTree>
    <p:extLst>
      <p:ext uri="{BB962C8B-B14F-4D97-AF65-F5344CB8AC3E}">
        <p14:creationId xmlns:p14="http://schemas.microsoft.com/office/powerpoint/2010/main" val="3275306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pt.iobis.org/obis-env/resource?r=gulltrack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tinyurl.com/OBIStelemetry" TargetMode="External"/><Relationship Id="rId4" Type="http://schemas.openxmlformats.org/officeDocument/2006/relationships/hyperlink" Target="http://ipt.iobis.org/obis-env/resource?r=gulltrack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6752" y="1828800"/>
            <a:ext cx="9144000" cy="1618409"/>
          </a:xfrm>
        </p:spPr>
        <p:txBody>
          <a:bodyPr>
            <a:normAutofit fontScale="90000"/>
          </a:bodyPr>
          <a:lstStyle/>
          <a:p>
            <a:r>
              <a:rPr lang="en-US" dirty="0" smtClean="0"/>
              <a:t>ETN data to OBIS event format</a:t>
            </a:r>
            <a:endParaRPr lang="en-US" dirty="0"/>
          </a:p>
        </p:txBody>
      </p:sp>
      <p:sp>
        <p:nvSpPr>
          <p:cNvPr id="3" name="Subtitle 2"/>
          <p:cNvSpPr>
            <a:spLocks noGrp="1"/>
          </p:cNvSpPr>
          <p:nvPr>
            <p:ph type="subTitle" idx="1"/>
          </p:nvPr>
        </p:nvSpPr>
        <p:spPr>
          <a:xfrm>
            <a:off x="1389529" y="4453684"/>
            <a:ext cx="9144000" cy="781704"/>
          </a:xfrm>
        </p:spPr>
        <p:txBody>
          <a:bodyPr>
            <a:normAutofit fontScale="92500" lnSpcReduction="10000"/>
          </a:bodyPr>
          <a:lstStyle/>
          <a:p>
            <a:r>
              <a:rPr lang="en-US" b="1" dirty="0"/>
              <a:t>OBIS Event Data </a:t>
            </a:r>
            <a:r>
              <a:rPr lang="en-US" b="1" dirty="0" smtClean="0"/>
              <a:t>Workshop</a:t>
            </a:r>
          </a:p>
          <a:p>
            <a:r>
              <a:rPr lang="en-US" b="1" dirty="0" smtClean="0">
                <a:effectLst/>
              </a:rPr>
              <a:t>23-26 April 2018</a:t>
            </a:r>
            <a:endParaRPr lang="en-US" b="1" dirty="0">
              <a:effectLst/>
            </a:endParaRPr>
          </a:p>
        </p:txBody>
      </p:sp>
    </p:spTree>
    <p:extLst>
      <p:ext uri="{BB962C8B-B14F-4D97-AF65-F5344CB8AC3E}">
        <p14:creationId xmlns:p14="http://schemas.microsoft.com/office/powerpoint/2010/main" val="1044528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lstStyle/>
          <a:p>
            <a:pPr marL="0" indent="0">
              <a:buNone/>
            </a:pPr>
            <a:r>
              <a:rPr lang="en-US" dirty="0" smtClean="0"/>
              <a:t>OBIS – </a:t>
            </a:r>
            <a:r>
              <a:rPr lang="en-US" dirty="0" err="1" smtClean="0"/>
              <a:t>env</a:t>
            </a:r>
            <a:r>
              <a:rPr lang="en-US" dirty="0" smtClean="0"/>
              <a:t> Bird tracking example dataset  </a:t>
            </a:r>
            <a:r>
              <a:rPr lang="en-US" dirty="0" smtClean="0">
                <a:hlinkClick r:id="rId2"/>
              </a:rPr>
              <a:t>http://ipt.iobis.org/obis-env/resource?r=gulltracking</a:t>
            </a:r>
            <a:r>
              <a:rPr lang="en-US" dirty="0" smtClean="0"/>
              <a:t> </a:t>
            </a:r>
          </a:p>
          <a:p>
            <a:pPr marL="0" indent="0">
              <a:buNone/>
            </a:pPr>
            <a:endParaRPr lang="en-US" dirty="0"/>
          </a:p>
          <a:p>
            <a:pPr lvl="1"/>
            <a:r>
              <a:rPr lang="en-US" dirty="0" smtClean="0"/>
              <a:t>2 bird specimen </a:t>
            </a:r>
          </a:p>
          <a:p>
            <a:pPr lvl="1"/>
            <a:r>
              <a:rPr lang="en-US" dirty="0" smtClean="0"/>
              <a:t>1 year of data</a:t>
            </a:r>
          </a:p>
          <a:p>
            <a:pPr marL="914400" lvl="2" indent="0">
              <a:buNone/>
            </a:pPr>
            <a:endParaRPr lang="en-US" dirty="0" smtClean="0">
              <a:sym typeface="Wingdings" panose="05000000000000000000" pitchFamily="2" charset="2"/>
            </a:endParaRPr>
          </a:p>
          <a:p>
            <a:pPr lvl="2">
              <a:buFont typeface="Wingdings" panose="05000000000000000000" pitchFamily="2" charset="2"/>
              <a:buChar char="à"/>
            </a:pPr>
            <a:r>
              <a:rPr lang="en-US" dirty="0" smtClean="0">
                <a:sym typeface="Wingdings" panose="05000000000000000000" pitchFamily="2" charset="2"/>
              </a:rPr>
              <a:t> More than </a:t>
            </a:r>
            <a:r>
              <a:rPr lang="en-US" b="1" u="sng" dirty="0" smtClean="0"/>
              <a:t>100K</a:t>
            </a:r>
            <a:r>
              <a:rPr lang="en-US" dirty="0" smtClean="0"/>
              <a:t> position records</a:t>
            </a:r>
          </a:p>
          <a:p>
            <a:pPr lvl="2">
              <a:buFont typeface="Wingdings" panose="05000000000000000000" pitchFamily="2" charset="2"/>
              <a:buChar char="à"/>
            </a:pPr>
            <a:endParaRPr lang="en-US" dirty="0"/>
          </a:p>
          <a:p>
            <a:pPr lvl="2">
              <a:buFont typeface="Wingdings" panose="05000000000000000000" pitchFamily="2" charset="2"/>
              <a:buChar char="à"/>
            </a:pPr>
            <a:r>
              <a:rPr lang="en-US" dirty="0" smtClean="0"/>
              <a:t># detections in Belgium between 2013-06/09 = </a:t>
            </a:r>
            <a:r>
              <a:rPr lang="en-US" b="1" u="sng" dirty="0" smtClean="0"/>
              <a:t>32K</a:t>
            </a:r>
            <a:r>
              <a:rPr lang="en-US" dirty="0" smtClean="0"/>
              <a:t> position records</a:t>
            </a:r>
          </a:p>
          <a:p>
            <a:pPr lvl="2">
              <a:buFont typeface="Wingdings" panose="05000000000000000000" pitchFamily="2" charset="2"/>
              <a:buChar char="à"/>
            </a:pPr>
            <a:endParaRPr lang="en-US" dirty="0"/>
          </a:p>
        </p:txBody>
      </p:sp>
    </p:spTree>
    <p:extLst>
      <p:ext uri="{BB962C8B-B14F-4D97-AF65-F5344CB8AC3E}">
        <p14:creationId xmlns:p14="http://schemas.microsoft.com/office/powerpoint/2010/main" val="3627327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6"/>
            <a:ext cx="10515600" cy="1195886"/>
          </a:xfrm>
        </p:spPr>
        <p:txBody>
          <a:bodyPr/>
          <a:lstStyle/>
          <a:p>
            <a:r>
              <a:rPr lang="en-US" dirty="0" smtClean="0"/>
              <a:t>Statistics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615" y="1973541"/>
            <a:ext cx="2962688" cy="45154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66" y="1992593"/>
            <a:ext cx="6773220" cy="4477375"/>
          </a:xfrm>
          <a:prstGeom prst="rect">
            <a:avLst/>
          </a:prstGeom>
        </p:spPr>
      </p:pic>
      <p:sp>
        <p:nvSpPr>
          <p:cNvPr id="9" name="Oval 8"/>
          <p:cNvSpPr/>
          <p:nvPr/>
        </p:nvSpPr>
        <p:spPr>
          <a:xfrm>
            <a:off x="8347166" y="5140234"/>
            <a:ext cx="2155371" cy="711926"/>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469572"/>
            <a:ext cx="2735301" cy="369332"/>
          </a:xfrm>
          <a:prstGeom prst="rect">
            <a:avLst/>
          </a:prstGeom>
          <a:noFill/>
        </p:spPr>
        <p:txBody>
          <a:bodyPr wrap="none" rtlCol="0">
            <a:spAutoFit/>
          </a:bodyPr>
          <a:lstStyle/>
          <a:p>
            <a:r>
              <a:rPr lang="en-US" dirty="0" smtClean="0"/>
              <a:t>Data in </a:t>
            </a:r>
            <a:r>
              <a:rPr lang="en-US" dirty="0" err="1" smtClean="0"/>
              <a:t>EMODnet</a:t>
            </a:r>
            <a:r>
              <a:rPr lang="en-US" dirty="0" smtClean="0"/>
              <a:t> - Biology </a:t>
            </a:r>
            <a:endParaRPr lang="en-US" dirty="0"/>
          </a:p>
        </p:txBody>
      </p:sp>
      <p:sp>
        <p:nvSpPr>
          <p:cNvPr id="7" name="TextBox 6"/>
          <p:cNvSpPr txBox="1"/>
          <p:nvPr/>
        </p:nvSpPr>
        <p:spPr>
          <a:xfrm>
            <a:off x="7723615" y="1418670"/>
            <a:ext cx="2962688" cy="369332"/>
          </a:xfrm>
          <a:prstGeom prst="rect">
            <a:avLst/>
          </a:prstGeom>
          <a:noFill/>
        </p:spPr>
        <p:txBody>
          <a:bodyPr wrap="square" rtlCol="0">
            <a:spAutoFit/>
          </a:bodyPr>
          <a:lstStyle/>
          <a:p>
            <a:r>
              <a:rPr lang="en-US" b="1" dirty="0" smtClean="0"/>
              <a:t>Belgium – Summer of 2013</a:t>
            </a:r>
            <a:endParaRPr lang="en-US" b="1" dirty="0"/>
          </a:p>
        </p:txBody>
      </p:sp>
    </p:spTree>
    <p:extLst>
      <p:ext uri="{BB962C8B-B14F-4D97-AF65-F5344CB8AC3E}">
        <p14:creationId xmlns:p14="http://schemas.microsoft.com/office/powerpoint/2010/main" val="29980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ym typeface="Wingdings" panose="05000000000000000000" pitchFamily="2" charset="2"/>
              </a:rPr>
              <a:t>G</a:t>
            </a:r>
            <a:r>
              <a:rPr lang="en-US" i="1" dirty="0"/>
              <a:t>rouping of sorts </a:t>
            </a:r>
            <a:r>
              <a:rPr lang="en-US" dirty="0"/>
              <a:t>is </a:t>
            </a:r>
            <a:r>
              <a:rPr lang="en-US" dirty="0" smtClean="0"/>
              <a:t>needed</a:t>
            </a:r>
            <a:endParaRPr lang="en-US" dirty="0"/>
          </a:p>
        </p:txBody>
      </p:sp>
      <p:sp>
        <p:nvSpPr>
          <p:cNvPr id="3" name="Content Placeholder 2"/>
          <p:cNvSpPr>
            <a:spLocks noGrp="1"/>
          </p:cNvSpPr>
          <p:nvPr>
            <p:ph idx="1"/>
          </p:nvPr>
        </p:nvSpPr>
        <p:spPr>
          <a:xfrm>
            <a:off x="1358153" y="2526459"/>
            <a:ext cx="2738718" cy="2342963"/>
          </a:xfrm>
        </p:spPr>
        <p:txBody>
          <a:bodyPr>
            <a:normAutofit/>
          </a:bodyPr>
          <a:lstStyle/>
          <a:p>
            <a:pPr marL="0" indent="0">
              <a:buNone/>
            </a:pPr>
            <a:endParaRPr lang="en-US" sz="4500" dirty="0" smtClean="0"/>
          </a:p>
          <a:p>
            <a:pPr marL="0" indent="0">
              <a:buNone/>
            </a:pPr>
            <a:r>
              <a:rPr lang="en-US" sz="4500" b="1" dirty="0" smtClean="0"/>
              <a:t>HOW ?</a:t>
            </a:r>
          </a:p>
          <a:p>
            <a:pPr marL="0" indent="0">
              <a:buNone/>
            </a:pPr>
            <a:endParaRPr lang="en-US" sz="4500" b="1" dirty="0"/>
          </a:p>
          <a:p>
            <a:pPr marL="0" indent="0">
              <a:buNone/>
            </a:pPr>
            <a:endParaRPr lang="en-US" sz="4500" b="1" dirty="0" smtClean="0"/>
          </a:p>
          <a:p>
            <a:pPr marL="0" indent="0">
              <a:buNone/>
            </a:pPr>
            <a:endParaRPr lang="en-US" sz="4500" b="1" dirty="0"/>
          </a:p>
          <a:p>
            <a:pPr marL="457200" lvl="1" indent="0">
              <a:buNone/>
            </a:pPr>
            <a:endParaRPr lang="en-US" sz="4500" dirty="0" smtClean="0"/>
          </a:p>
        </p:txBody>
      </p:sp>
      <p:sp>
        <p:nvSpPr>
          <p:cNvPr id="4" name="Rectangle 3"/>
          <p:cNvSpPr/>
          <p:nvPr/>
        </p:nvSpPr>
        <p:spPr>
          <a:xfrm>
            <a:off x="7460334" y="3305525"/>
            <a:ext cx="1728358" cy="784830"/>
          </a:xfrm>
          <a:prstGeom prst="rect">
            <a:avLst/>
          </a:prstGeom>
        </p:spPr>
        <p:txBody>
          <a:bodyPr wrap="none">
            <a:spAutoFit/>
          </a:bodyPr>
          <a:lstStyle/>
          <a:p>
            <a:r>
              <a:rPr lang="en-US" sz="4500" b="1" dirty="0"/>
              <a:t>WHO?</a:t>
            </a:r>
          </a:p>
        </p:txBody>
      </p:sp>
      <p:sp>
        <p:nvSpPr>
          <p:cNvPr id="5" name="Content Placeholder 2"/>
          <p:cNvSpPr txBox="1">
            <a:spLocks/>
          </p:cNvSpPr>
          <p:nvPr/>
        </p:nvSpPr>
        <p:spPr>
          <a:xfrm>
            <a:off x="1438836" y="4569897"/>
            <a:ext cx="1761565" cy="59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What detail?</a:t>
            </a:r>
            <a:endParaRPr lang="en-US" sz="4500" dirty="0" smtClean="0"/>
          </a:p>
        </p:txBody>
      </p:sp>
      <p:sp>
        <p:nvSpPr>
          <p:cNvPr id="6" name="Content Placeholder 2"/>
          <p:cNvSpPr txBox="1">
            <a:spLocks/>
          </p:cNvSpPr>
          <p:nvPr/>
        </p:nvSpPr>
        <p:spPr>
          <a:xfrm>
            <a:off x="7427127" y="4569897"/>
            <a:ext cx="1761565" cy="5990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Provider (ETN) or Aggregator (OBIS)?</a:t>
            </a:r>
            <a:endParaRPr lang="en-US" sz="4500" dirty="0" smtClean="0"/>
          </a:p>
        </p:txBody>
      </p:sp>
    </p:spTree>
    <p:extLst>
      <p:ext uri="{BB962C8B-B14F-4D97-AF65-F5344CB8AC3E}">
        <p14:creationId xmlns:p14="http://schemas.microsoft.com/office/powerpoint/2010/main" val="9550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Birds Tracking Data</a:t>
            </a:r>
            <a:endParaRPr lang="en-US" dirty="0"/>
          </a:p>
        </p:txBody>
      </p:sp>
      <p:sp>
        <p:nvSpPr>
          <p:cNvPr id="3" name="Content Placeholder 2"/>
          <p:cNvSpPr>
            <a:spLocks noGrp="1"/>
          </p:cNvSpPr>
          <p:nvPr>
            <p:ph idx="1"/>
          </p:nvPr>
        </p:nvSpPr>
        <p:spPr>
          <a:xfrm>
            <a:off x="838199" y="1825625"/>
            <a:ext cx="11013141" cy="4351338"/>
          </a:xfrm>
        </p:spPr>
        <p:txBody>
          <a:bodyPr/>
          <a:lstStyle/>
          <a:p>
            <a:r>
              <a:rPr lang="en-US" dirty="0" smtClean="0"/>
              <a:t>A GPS tracker placed on a bird </a:t>
            </a:r>
            <a:r>
              <a:rPr lang="en-US" dirty="0" smtClean="0">
                <a:sym typeface="Wingdings" panose="05000000000000000000" pitchFamily="2" charset="2"/>
              </a:rPr>
              <a:t> a “</a:t>
            </a:r>
            <a:r>
              <a:rPr lang="en-US" b="1" dirty="0" smtClean="0">
                <a:sym typeface="Wingdings" panose="05000000000000000000" pitchFamily="2" charset="2"/>
              </a:rPr>
              <a:t>sampling descriptor</a:t>
            </a:r>
            <a:r>
              <a:rPr lang="en-US" dirty="0" smtClean="0">
                <a:sym typeface="Wingdings" panose="05000000000000000000" pitchFamily="2" charset="2"/>
              </a:rPr>
              <a:t>”</a:t>
            </a:r>
            <a:endParaRPr lang="en-US" dirty="0" smtClean="0"/>
          </a:p>
          <a:p>
            <a:r>
              <a:rPr lang="en-US" dirty="0" smtClean="0"/>
              <a:t>Generates a detection each x minutes</a:t>
            </a:r>
          </a:p>
          <a:p>
            <a:r>
              <a:rPr lang="en-US" b="1" dirty="0" smtClean="0"/>
              <a:t>Abiotic sensor </a:t>
            </a:r>
            <a:r>
              <a:rPr lang="en-US" dirty="0" smtClean="0"/>
              <a:t>(linked to detections)</a:t>
            </a:r>
          </a:p>
          <a:p>
            <a:r>
              <a:rPr lang="en-US" dirty="0" smtClean="0"/>
              <a:t>When captured the birds is measured </a:t>
            </a:r>
            <a:r>
              <a:rPr lang="en-US" dirty="0" smtClean="0">
                <a:sym typeface="Wingdings" panose="05000000000000000000" pitchFamily="2" charset="2"/>
              </a:rPr>
              <a:t> </a:t>
            </a:r>
            <a:r>
              <a:rPr lang="en-US" b="1" dirty="0" smtClean="0">
                <a:sym typeface="Wingdings" panose="05000000000000000000" pitchFamily="2" charset="2"/>
              </a:rPr>
              <a:t>biotic measurements</a:t>
            </a:r>
            <a:endParaRPr lang="en-US" b="1" dirty="0" smtClean="0"/>
          </a:p>
        </p:txBody>
      </p:sp>
    </p:spTree>
    <p:extLst>
      <p:ext uri="{BB962C8B-B14F-4D97-AF65-F5344CB8AC3E}">
        <p14:creationId xmlns:p14="http://schemas.microsoft.com/office/powerpoint/2010/main" val="1708180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Arrow Connector 174"/>
          <p:cNvCxnSpPr>
            <a:stCxn id="6" idx="3"/>
            <a:endCxn id="124" idx="1"/>
          </p:cNvCxnSpPr>
          <p:nvPr/>
        </p:nvCxnSpPr>
        <p:spPr>
          <a:xfrm flipV="1">
            <a:off x="3648480" y="3531965"/>
            <a:ext cx="5993769" cy="969418"/>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21933" y="4114962"/>
            <a:ext cx="1764667" cy="77284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Tracked animal</a:t>
            </a:r>
            <a:endParaRPr lang="en-US" sz="2000" dirty="0">
              <a:solidFill>
                <a:schemeClr val="tx1"/>
              </a:solidFill>
            </a:endParaRPr>
          </a:p>
        </p:txBody>
      </p:sp>
      <p:sp>
        <p:nvSpPr>
          <p:cNvPr id="5" name="Rounded Rectangle 4"/>
          <p:cNvSpPr/>
          <p:nvPr/>
        </p:nvSpPr>
        <p:spPr>
          <a:xfrm>
            <a:off x="1981199" y="1827340"/>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6" name="Rounded Rectangle 5"/>
          <p:cNvSpPr/>
          <p:nvPr/>
        </p:nvSpPr>
        <p:spPr>
          <a:xfrm>
            <a:off x="2411350" y="4258199"/>
            <a:ext cx="1237130" cy="48636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Track</a:t>
            </a:r>
            <a:endParaRPr lang="en-US" sz="2000" dirty="0">
              <a:solidFill>
                <a:schemeClr val="tx1"/>
              </a:solidFill>
            </a:endParaRPr>
          </a:p>
        </p:txBody>
      </p:sp>
      <p:sp>
        <p:nvSpPr>
          <p:cNvPr id="7" name="Rounded Rectangle 6"/>
          <p:cNvSpPr/>
          <p:nvPr/>
        </p:nvSpPr>
        <p:spPr>
          <a:xfrm>
            <a:off x="2120151" y="5785107"/>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327703" y="2046325"/>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642249" y="1773989"/>
            <a:ext cx="2186009" cy="1026444"/>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1" name="Straight Arrow Connector 10"/>
          <p:cNvCxnSpPr>
            <a:stCxn id="4" idx="0"/>
            <a:endCxn id="5" idx="1"/>
          </p:cNvCxnSpPr>
          <p:nvPr/>
        </p:nvCxnSpPr>
        <p:spPr>
          <a:xfrm flipV="1">
            <a:off x="1004267" y="2261120"/>
            <a:ext cx="976932" cy="185384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8" idx="1"/>
          </p:cNvCxnSpPr>
          <p:nvPr/>
        </p:nvCxnSpPr>
        <p:spPr>
          <a:xfrm>
            <a:off x="3523129" y="2261120"/>
            <a:ext cx="2804574"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a:off x="7930680" y="2261120"/>
            <a:ext cx="1711569" cy="2609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3"/>
            <a:endCxn id="27" idx="1"/>
          </p:cNvCxnSpPr>
          <p:nvPr/>
        </p:nvCxnSpPr>
        <p:spPr>
          <a:xfrm flipV="1">
            <a:off x="3648480" y="3700140"/>
            <a:ext cx="407900" cy="801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3"/>
            <a:endCxn id="31" idx="1"/>
          </p:cNvCxnSpPr>
          <p:nvPr/>
        </p:nvCxnSpPr>
        <p:spPr>
          <a:xfrm>
            <a:off x="3648480" y="4501383"/>
            <a:ext cx="363164" cy="5505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3"/>
            <a:endCxn id="6" idx="1"/>
          </p:cNvCxnSpPr>
          <p:nvPr/>
        </p:nvCxnSpPr>
        <p:spPr>
          <a:xfrm flipV="1">
            <a:off x="1886600" y="4501383"/>
            <a:ext cx="524750" cy="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7" idx="1"/>
          </p:cNvCxnSpPr>
          <p:nvPr/>
        </p:nvCxnSpPr>
        <p:spPr>
          <a:xfrm>
            <a:off x="1004267" y="4887805"/>
            <a:ext cx="1115884" cy="13339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6325728" y="3064503"/>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55" name="Straight Arrow Connector 54"/>
          <p:cNvCxnSpPr>
            <a:stCxn id="27" idx="3"/>
            <a:endCxn id="54" idx="1"/>
          </p:cNvCxnSpPr>
          <p:nvPr/>
        </p:nvCxnSpPr>
        <p:spPr>
          <a:xfrm flipV="1">
            <a:off x="5553486" y="3380052"/>
            <a:ext cx="772242" cy="32008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9642249" y="3116280"/>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Tracking sensor type</a:t>
            </a:r>
            <a:endParaRPr lang="en-US" sz="2000" dirty="0">
              <a:solidFill>
                <a:schemeClr val="tx1"/>
              </a:solidFill>
            </a:endParaRPr>
          </a:p>
        </p:txBody>
      </p:sp>
      <p:sp>
        <p:nvSpPr>
          <p:cNvPr id="196" name="Rounded Rectangle 195"/>
          <p:cNvSpPr/>
          <p:nvPr/>
        </p:nvSpPr>
        <p:spPr>
          <a:xfrm>
            <a:off x="6282657" y="6007524"/>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675309" y="4120794"/>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Abiotic</a:t>
            </a:r>
          </a:p>
          <a:p>
            <a:pPr algn="ctr"/>
            <a:r>
              <a:rPr lang="en-US" sz="2000" b="1" dirty="0" smtClean="0">
                <a:solidFill>
                  <a:schemeClr val="tx1"/>
                </a:solidFill>
              </a:rPr>
              <a:t>measurement </a:t>
            </a:r>
            <a:endParaRPr lang="en-US" sz="2000" dirty="0">
              <a:solidFill>
                <a:schemeClr val="tx1"/>
              </a:solidFill>
            </a:endParaRPr>
          </a:p>
        </p:txBody>
      </p:sp>
      <p:sp>
        <p:nvSpPr>
          <p:cNvPr id="203" name="Rounded Rectangle 202"/>
          <p:cNvSpPr/>
          <p:nvPr/>
        </p:nvSpPr>
        <p:spPr>
          <a:xfrm>
            <a:off x="6225309" y="4185834"/>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205" name="Straight Arrow Connector 204"/>
          <p:cNvCxnSpPr>
            <a:stCxn id="27" idx="3"/>
            <a:endCxn id="203" idx="1"/>
          </p:cNvCxnSpPr>
          <p:nvPr/>
        </p:nvCxnSpPr>
        <p:spPr>
          <a:xfrm>
            <a:off x="5553486" y="3700140"/>
            <a:ext cx="671823" cy="8012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54" idx="3"/>
          </p:cNvCxnSpPr>
          <p:nvPr/>
        </p:nvCxnSpPr>
        <p:spPr>
          <a:xfrm>
            <a:off x="7715258" y="3380052"/>
            <a:ext cx="1981845" cy="1156427"/>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7" idx="3"/>
            <a:endCxn id="196" idx="1"/>
          </p:cNvCxnSpPr>
          <p:nvPr/>
        </p:nvCxnSpPr>
        <p:spPr>
          <a:xfrm>
            <a:off x="3697939" y="6221708"/>
            <a:ext cx="2584718" cy="5157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763942" y="5889327"/>
            <a:ext cx="2186009" cy="753924"/>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885634" y="6266289"/>
            <a:ext cx="1878308" cy="6989"/>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056380" y="3253809"/>
            <a:ext cx="1497106" cy="8926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Grouped detections</a:t>
            </a:r>
            <a:endParaRPr lang="en-US" sz="2000" kern="0" dirty="0">
              <a:solidFill>
                <a:schemeClr val="tx1"/>
              </a:solidFill>
            </a:endParaRPr>
          </a:p>
        </p:txBody>
      </p:sp>
      <p:sp>
        <p:nvSpPr>
          <p:cNvPr id="31" name="Rounded Rectangle 30"/>
          <p:cNvSpPr/>
          <p:nvPr/>
        </p:nvSpPr>
        <p:spPr>
          <a:xfrm>
            <a:off x="4011644" y="4605552"/>
            <a:ext cx="1497106" cy="8926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Grouped detections</a:t>
            </a:r>
            <a:endParaRPr lang="en-US" sz="2000" kern="0" dirty="0">
              <a:solidFill>
                <a:schemeClr val="tx1"/>
              </a:solidFill>
            </a:endParaRPr>
          </a:p>
        </p:txBody>
      </p:sp>
      <p:sp>
        <p:nvSpPr>
          <p:cNvPr id="60" name="Title 1"/>
          <p:cNvSpPr>
            <a:spLocks noGrp="1"/>
          </p:cNvSpPr>
          <p:nvPr>
            <p:ph type="title"/>
          </p:nvPr>
        </p:nvSpPr>
        <p:spPr>
          <a:xfrm>
            <a:off x="811304" y="228950"/>
            <a:ext cx="11016953" cy="1325563"/>
          </a:xfrm>
        </p:spPr>
        <p:txBody>
          <a:bodyPr>
            <a:normAutofit/>
          </a:bodyPr>
          <a:lstStyle/>
          <a:p>
            <a:r>
              <a:rPr lang="en-US" sz="3600" dirty="0"/>
              <a:t>OBIS </a:t>
            </a:r>
            <a:r>
              <a:rPr lang="en-US" sz="3600" dirty="0" err="1"/>
              <a:t>env</a:t>
            </a:r>
            <a:r>
              <a:rPr lang="en-US" sz="3600" dirty="0"/>
              <a:t> 2015/17 schema birds </a:t>
            </a:r>
            <a:r>
              <a:rPr lang="en-US" sz="3600" dirty="0" smtClean="0">
                <a:sym typeface="Wingdings" panose="05000000000000000000" pitchFamily="2" charset="2"/>
              </a:rPr>
              <a:t>tracking</a:t>
            </a:r>
            <a:endParaRPr lang="en-US" sz="3600" dirty="0"/>
          </a:p>
        </p:txBody>
      </p:sp>
    </p:spTree>
    <p:extLst>
      <p:ext uri="{BB962C8B-B14F-4D97-AF65-F5344CB8AC3E}">
        <p14:creationId xmlns:p14="http://schemas.microsoft.com/office/powerpoint/2010/main" val="210940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54" grpId="0" animBg="1"/>
      <p:bldP spid="124" grpId="0" animBg="1"/>
      <p:bldP spid="196" grpId="0" animBg="1"/>
      <p:bldP spid="200" grpId="0" animBg="1"/>
      <p:bldP spid="203" grpId="0" animBg="1"/>
      <p:bldP spid="216" grpId="0" animBg="1"/>
      <p:bldP spid="27"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65" y="0"/>
            <a:ext cx="10515600" cy="1325563"/>
          </a:xfrm>
        </p:spPr>
        <p:txBody>
          <a:bodyPr>
            <a:normAutofit/>
          </a:bodyPr>
          <a:lstStyle/>
          <a:p>
            <a:r>
              <a:rPr lang="en-US" sz="3200" dirty="0" smtClean="0"/>
              <a:t>OBIS </a:t>
            </a:r>
            <a:r>
              <a:rPr lang="en-US" sz="3200" dirty="0" err="1" smtClean="0"/>
              <a:t>env</a:t>
            </a:r>
            <a:r>
              <a:rPr lang="en-US" sz="3200" dirty="0" smtClean="0"/>
              <a:t> 2015/17 schema birds </a:t>
            </a:r>
            <a:r>
              <a:rPr lang="en-US" sz="3200" dirty="0" smtClean="0">
                <a:sym typeface="Wingdings" panose="05000000000000000000" pitchFamily="2" charset="2"/>
              </a:rPr>
              <a:t>--&gt; provider decides</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9668" y="1021976"/>
            <a:ext cx="6339641" cy="5836024"/>
          </a:xfrm>
          <a:prstGeom prst="rect">
            <a:avLst/>
          </a:prstGeom>
        </p:spPr>
      </p:pic>
      <p:cxnSp>
        <p:nvCxnSpPr>
          <p:cNvPr id="6" name="Straight Arrow Connector 5"/>
          <p:cNvCxnSpPr/>
          <p:nvPr/>
        </p:nvCxnSpPr>
        <p:spPr>
          <a:xfrm flipH="1">
            <a:off x="5951414" y="2805248"/>
            <a:ext cx="1916399" cy="3918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13787" y="2521271"/>
            <a:ext cx="3762103" cy="646331"/>
          </a:xfrm>
          <a:prstGeom prst="rect">
            <a:avLst/>
          </a:prstGeom>
          <a:noFill/>
        </p:spPr>
        <p:txBody>
          <a:bodyPr wrap="square" rtlCol="0">
            <a:spAutoFit/>
          </a:bodyPr>
          <a:lstStyle/>
          <a:p>
            <a:r>
              <a:rPr lang="en-US" dirty="0" smtClean="0"/>
              <a:t>Grouping of sorts.  </a:t>
            </a:r>
            <a:r>
              <a:rPr lang="en-US" dirty="0" err="1" smtClean="0"/>
              <a:t>e.g</a:t>
            </a:r>
            <a:r>
              <a:rPr lang="en-US" dirty="0" smtClean="0"/>
              <a:t> 1 record for all detections during 1 week  </a:t>
            </a:r>
            <a:endParaRPr lang="en-US" dirty="0"/>
          </a:p>
        </p:txBody>
      </p:sp>
      <p:cxnSp>
        <p:nvCxnSpPr>
          <p:cNvPr id="14" name="Straight Arrow Connector 13"/>
          <p:cNvCxnSpPr/>
          <p:nvPr/>
        </p:nvCxnSpPr>
        <p:spPr>
          <a:xfrm flipH="1" flipV="1">
            <a:off x="6633628" y="4392701"/>
            <a:ext cx="1791787" cy="2545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25415" y="4363310"/>
            <a:ext cx="3762103" cy="646331"/>
          </a:xfrm>
          <a:prstGeom prst="rect">
            <a:avLst/>
          </a:prstGeom>
          <a:noFill/>
        </p:spPr>
        <p:txBody>
          <a:bodyPr wrap="square" rtlCol="0">
            <a:spAutoFit/>
          </a:bodyPr>
          <a:lstStyle/>
          <a:p>
            <a:r>
              <a:rPr lang="en-US" dirty="0" smtClean="0"/>
              <a:t>No occurrence records for the individual detections</a:t>
            </a:r>
            <a:endParaRPr lang="en-US" dirty="0"/>
          </a:p>
        </p:txBody>
      </p:sp>
      <p:sp>
        <p:nvSpPr>
          <p:cNvPr id="3" name="Rectangle 2"/>
          <p:cNvSpPr/>
          <p:nvPr/>
        </p:nvSpPr>
        <p:spPr>
          <a:xfrm>
            <a:off x="94393" y="5357647"/>
            <a:ext cx="3415553" cy="1200329"/>
          </a:xfrm>
          <a:prstGeom prst="rect">
            <a:avLst/>
          </a:prstGeom>
        </p:spPr>
        <p:txBody>
          <a:bodyPr wrap="square">
            <a:spAutoFit/>
          </a:bodyPr>
          <a:lstStyle/>
          <a:p>
            <a:r>
              <a:rPr lang="en-US" dirty="0"/>
              <a:t>Dataset: </a:t>
            </a:r>
            <a:r>
              <a:rPr lang="en-US" dirty="0">
                <a:hlinkClick r:id="rId4"/>
              </a:rPr>
              <a:t>http://ipt.iobis.org/obis-env/resource?r=gulltracking</a:t>
            </a:r>
            <a:r>
              <a:rPr lang="en-US" dirty="0"/>
              <a:t> </a:t>
            </a:r>
          </a:p>
          <a:p>
            <a:r>
              <a:rPr lang="en-US" dirty="0"/>
              <a:t>Schematic: </a:t>
            </a:r>
            <a:r>
              <a:rPr lang="en-US" dirty="0">
                <a:sym typeface="Wingdings" panose="05000000000000000000" pitchFamily="2" charset="2"/>
                <a:hlinkClick r:id="rId5"/>
              </a:rPr>
              <a:t>https://tinyurl.com/OBIStelemetry</a:t>
            </a:r>
            <a:r>
              <a:rPr lang="en-US" dirty="0">
                <a:sym typeface="Wingdings" panose="05000000000000000000" pitchFamily="2" charset="2"/>
              </a:rPr>
              <a:t> </a:t>
            </a:r>
            <a:r>
              <a:rPr lang="en-US" dirty="0"/>
              <a:t> </a:t>
            </a:r>
          </a:p>
        </p:txBody>
      </p:sp>
    </p:spTree>
    <p:extLst>
      <p:ext uri="{BB962C8B-B14F-4D97-AF65-F5344CB8AC3E}">
        <p14:creationId xmlns:p14="http://schemas.microsoft.com/office/powerpoint/2010/main" val="3645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886" y="342991"/>
            <a:ext cx="10515600" cy="708569"/>
          </a:xfrm>
        </p:spPr>
        <p:txBody>
          <a:bodyPr/>
          <a:lstStyle/>
          <a:p>
            <a:pPr marL="0" indent="0">
              <a:buNone/>
            </a:pPr>
            <a:r>
              <a:rPr lang="en-US" dirty="0" smtClean="0"/>
              <a:t>What would be downloaded as occurrences from OBIS?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959" y="1618308"/>
            <a:ext cx="6424217" cy="4580017"/>
          </a:xfrm>
          <a:prstGeom prst="rect">
            <a:avLst/>
          </a:prstGeom>
        </p:spPr>
      </p:pic>
      <p:cxnSp>
        <p:nvCxnSpPr>
          <p:cNvPr id="6" name="Straight Arrow Connector 5"/>
          <p:cNvCxnSpPr/>
          <p:nvPr/>
        </p:nvCxnSpPr>
        <p:spPr>
          <a:xfrm flipH="1">
            <a:off x="5275385" y="3624943"/>
            <a:ext cx="1158074" cy="25246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22190" y="3301777"/>
            <a:ext cx="4592657" cy="646331"/>
          </a:xfrm>
          <a:prstGeom prst="rect">
            <a:avLst/>
          </a:prstGeom>
          <a:noFill/>
        </p:spPr>
        <p:txBody>
          <a:bodyPr wrap="square" rtlCol="0">
            <a:spAutoFit/>
          </a:bodyPr>
          <a:lstStyle/>
          <a:p>
            <a:r>
              <a:rPr lang="en-US" i="1" dirty="0" smtClean="0"/>
              <a:t>Grouping of sorts</a:t>
            </a:r>
            <a:r>
              <a:rPr lang="en-US" dirty="0" smtClean="0"/>
              <a:t>  </a:t>
            </a:r>
          </a:p>
          <a:p>
            <a:r>
              <a:rPr lang="en-US" dirty="0" err="1" smtClean="0"/>
              <a:t>e.g</a:t>
            </a:r>
            <a:r>
              <a:rPr lang="en-US" dirty="0" smtClean="0"/>
              <a:t> 1 record for all detections during 1 week</a:t>
            </a:r>
          </a:p>
        </p:txBody>
      </p:sp>
      <p:sp>
        <p:nvSpPr>
          <p:cNvPr id="11" name="TextBox 10"/>
          <p:cNvSpPr txBox="1"/>
          <p:nvPr/>
        </p:nvSpPr>
        <p:spPr>
          <a:xfrm>
            <a:off x="8503241" y="5428411"/>
            <a:ext cx="3466690" cy="646331"/>
          </a:xfrm>
          <a:prstGeom prst="rect">
            <a:avLst/>
          </a:prstGeom>
          <a:noFill/>
        </p:spPr>
        <p:txBody>
          <a:bodyPr wrap="square" rtlCol="0">
            <a:spAutoFit/>
          </a:bodyPr>
          <a:lstStyle/>
          <a:p>
            <a:r>
              <a:rPr lang="en-US" dirty="0" smtClean="0">
                <a:sym typeface="Wingdings" panose="05000000000000000000" pitchFamily="2" charset="2"/>
              </a:rPr>
              <a:t>100.000 detections reduced to 104 occurrence records</a:t>
            </a:r>
            <a:endParaRPr lang="en-US" dirty="0"/>
          </a:p>
        </p:txBody>
      </p:sp>
    </p:spTree>
    <p:extLst>
      <p:ext uri="{BB962C8B-B14F-4D97-AF65-F5344CB8AC3E}">
        <p14:creationId xmlns:p14="http://schemas.microsoft.com/office/powerpoint/2010/main" val="3215087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Arrow Connector 174"/>
          <p:cNvCxnSpPr>
            <a:stCxn id="6" idx="3"/>
            <a:endCxn id="124" idx="1"/>
          </p:cNvCxnSpPr>
          <p:nvPr/>
        </p:nvCxnSpPr>
        <p:spPr>
          <a:xfrm flipV="1">
            <a:off x="3585882" y="3557267"/>
            <a:ext cx="5944406" cy="756797"/>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16532" y="4029676"/>
            <a:ext cx="1764667" cy="532427"/>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Bird specimen</a:t>
            </a:r>
            <a:endParaRPr lang="en-US" sz="2000" dirty="0">
              <a:solidFill>
                <a:schemeClr val="tx1"/>
              </a:solidFill>
            </a:endParaRPr>
          </a:p>
        </p:txBody>
      </p:sp>
      <p:sp>
        <p:nvSpPr>
          <p:cNvPr id="5" name="Rounded Rectangle 4"/>
          <p:cNvSpPr/>
          <p:nvPr/>
        </p:nvSpPr>
        <p:spPr>
          <a:xfrm>
            <a:off x="1981199" y="1576825"/>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6" name="Rounded Rectangle 5"/>
          <p:cNvSpPr/>
          <p:nvPr/>
        </p:nvSpPr>
        <p:spPr>
          <a:xfrm>
            <a:off x="2348752" y="4070880"/>
            <a:ext cx="1237130" cy="48636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Track</a:t>
            </a:r>
            <a:endParaRPr lang="en-US" sz="2000" dirty="0">
              <a:solidFill>
                <a:schemeClr val="tx1"/>
              </a:solidFill>
            </a:endParaRPr>
          </a:p>
        </p:txBody>
      </p:sp>
      <p:sp>
        <p:nvSpPr>
          <p:cNvPr id="7" name="Rounded Rectangle 6"/>
          <p:cNvSpPr/>
          <p:nvPr/>
        </p:nvSpPr>
        <p:spPr>
          <a:xfrm>
            <a:off x="2164975" y="5956281"/>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261462" y="1794528"/>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616955" y="1469338"/>
            <a:ext cx="2186009" cy="1026444"/>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1" name="Straight Arrow Connector 10"/>
          <p:cNvCxnSpPr>
            <a:stCxn id="4" idx="0"/>
            <a:endCxn id="5" idx="1"/>
          </p:cNvCxnSpPr>
          <p:nvPr/>
        </p:nvCxnSpPr>
        <p:spPr>
          <a:xfrm flipV="1">
            <a:off x="1098866" y="2010605"/>
            <a:ext cx="882333" cy="201907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8" idx="1"/>
          </p:cNvCxnSpPr>
          <p:nvPr/>
        </p:nvCxnSpPr>
        <p:spPr>
          <a:xfrm flipV="1">
            <a:off x="3523129" y="2009323"/>
            <a:ext cx="2738333" cy="1282"/>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flipV="1">
            <a:off x="7864439" y="1982560"/>
            <a:ext cx="1752516" cy="2676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154451" y="3112694"/>
            <a:ext cx="1497106" cy="8926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Grouped detections</a:t>
            </a:r>
            <a:endParaRPr lang="en-US" sz="2000" kern="0" dirty="0">
              <a:solidFill>
                <a:schemeClr val="tx1"/>
              </a:solidFill>
            </a:endParaRPr>
          </a:p>
        </p:txBody>
      </p:sp>
      <p:sp>
        <p:nvSpPr>
          <p:cNvPr id="27" name="Rounded Rectangle 26"/>
          <p:cNvSpPr/>
          <p:nvPr/>
        </p:nvSpPr>
        <p:spPr>
          <a:xfrm>
            <a:off x="4100008" y="4695756"/>
            <a:ext cx="1497106" cy="77937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Grouped detections</a:t>
            </a:r>
            <a:endParaRPr lang="en-US" sz="2000" dirty="0">
              <a:solidFill>
                <a:schemeClr val="tx1"/>
              </a:solidFill>
            </a:endParaRPr>
          </a:p>
        </p:txBody>
      </p:sp>
      <p:cxnSp>
        <p:nvCxnSpPr>
          <p:cNvPr id="30" name="Straight Arrow Connector 29"/>
          <p:cNvCxnSpPr>
            <a:stCxn id="6" idx="3"/>
            <a:endCxn id="26" idx="1"/>
          </p:cNvCxnSpPr>
          <p:nvPr/>
        </p:nvCxnSpPr>
        <p:spPr>
          <a:xfrm flipV="1">
            <a:off x="3585882" y="3559025"/>
            <a:ext cx="568569" cy="75503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3"/>
            <a:endCxn id="27" idx="1"/>
          </p:cNvCxnSpPr>
          <p:nvPr/>
        </p:nvCxnSpPr>
        <p:spPr>
          <a:xfrm>
            <a:off x="3585882" y="4314064"/>
            <a:ext cx="514126" cy="77137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327703" y="3229113"/>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41" name="Straight Arrow Connector 40"/>
          <p:cNvCxnSpPr>
            <a:stCxn id="26" idx="3"/>
            <a:endCxn id="40" idx="1"/>
          </p:cNvCxnSpPr>
          <p:nvPr/>
        </p:nvCxnSpPr>
        <p:spPr>
          <a:xfrm flipV="1">
            <a:off x="5651557" y="3494867"/>
            <a:ext cx="676146" cy="641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3"/>
            <a:endCxn id="6" idx="1"/>
          </p:cNvCxnSpPr>
          <p:nvPr/>
        </p:nvCxnSpPr>
        <p:spPr>
          <a:xfrm>
            <a:off x="1981199" y="4295890"/>
            <a:ext cx="367553" cy="1817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7" idx="1"/>
          </p:cNvCxnSpPr>
          <p:nvPr/>
        </p:nvCxnSpPr>
        <p:spPr>
          <a:xfrm>
            <a:off x="1098866" y="4562103"/>
            <a:ext cx="1066109" cy="183077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6387515" y="3985045"/>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55" name="Straight Arrow Connector 54"/>
          <p:cNvCxnSpPr>
            <a:stCxn id="26" idx="3"/>
            <a:endCxn id="54" idx="1"/>
          </p:cNvCxnSpPr>
          <p:nvPr/>
        </p:nvCxnSpPr>
        <p:spPr>
          <a:xfrm>
            <a:off x="5651557" y="3559025"/>
            <a:ext cx="735958" cy="74156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9530288" y="3141582"/>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Tracking sensor type</a:t>
            </a:r>
            <a:endParaRPr lang="en-US" sz="2000" dirty="0">
              <a:solidFill>
                <a:schemeClr val="tx1"/>
              </a:solidFill>
            </a:endParaRPr>
          </a:p>
        </p:txBody>
      </p:sp>
      <p:sp>
        <p:nvSpPr>
          <p:cNvPr id="196" name="Rounded Rectangle 195"/>
          <p:cNvSpPr/>
          <p:nvPr/>
        </p:nvSpPr>
        <p:spPr>
          <a:xfrm>
            <a:off x="6261462" y="6127128"/>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530288" y="4491653"/>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Abiotic</a:t>
            </a:r>
          </a:p>
          <a:p>
            <a:pPr algn="ctr"/>
            <a:r>
              <a:rPr lang="en-US" sz="2000" b="1" dirty="0" smtClean="0">
                <a:solidFill>
                  <a:schemeClr val="tx1"/>
                </a:solidFill>
              </a:rPr>
              <a:t>measurement </a:t>
            </a:r>
            <a:endParaRPr lang="en-US" sz="2000" dirty="0">
              <a:solidFill>
                <a:schemeClr val="tx1"/>
              </a:solidFill>
            </a:endParaRPr>
          </a:p>
        </p:txBody>
      </p:sp>
      <p:sp>
        <p:nvSpPr>
          <p:cNvPr id="203" name="Rounded Rectangle 202"/>
          <p:cNvSpPr/>
          <p:nvPr/>
        </p:nvSpPr>
        <p:spPr>
          <a:xfrm>
            <a:off x="6384738" y="4802519"/>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205" name="Straight Arrow Connector 204"/>
          <p:cNvCxnSpPr>
            <a:stCxn id="26" idx="3"/>
            <a:endCxn id="203" idx="1"/>
          </p:cNvCxnSpPr>
          <p:nvPr/>
        </p:nvCxnSpPr>
        <p:spPr>
          <a:xfrm>
            <a:off x="5651557" y="3559025"/>
            <a:ext cx="733181" cy="15590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54" idx="3"/>
            <a:endCxn id="200" idx="1"/>
          </p:cNvCxnSpPr>
          <p:nvPr/>
        </p:nvCxnSpPr>
        <p:spPr>
          <a:xfrm>
            <a:off x="7777045" y="4300594"/>
            <a:ext cx="1753243" cy="60674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7" idx="3"/>
            <a:endCxn id="196" idx="1"/>
          </p:cNvCxnSpPr>
          <p:nvPr/>
        </p:nvCxnSpPr>
        <p:spPr>
          <a:xfrm>
            <a:off x="3742763" y="6392882"/>
            <a:ext cx="2518699"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530288" y="5915318"/>
            <a:ext cx="2186009" cy="805206"/>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864439" y="6317921"/>
            <a:ext cx="1665849" cy="7496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5311" y="3679346"/>
            <a:ext cx="1518016" cy="11722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00825" y="3601589"/>
            <a:ext cx="1452281" cy="111342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9704120" y="3034273"/>
            <a:ext cx="1371038" cy="104598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616955" y="2976614"/>
            <a:ext cx="1518016" cy="11722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334132" y="3699273"/>
            <a:ext cx="1518016" cy="117226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470648" y="3685509"/>
            <a:ext cx="1371038" cy="1045988"/>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itle 1"/>
          <p:cNvSpPr>
            <a:spLocks noGrp="1"/>
          </p:cNvSpPr>
          <p:nvPr>
            <p:ph type="title"/>
          </p:nvPr>
        </p:nvSpPr>
        <p:spPr>
          <a:xfrm>
            <a:off x="727165" y="0"/>
            <a:ext cx="10515600" cy="1325563"/>
          </a:xfrm>
        </p:spPr>
        <p:txBody>
          <a:bodyPr>
            <a:normAutofit/>
          </a:bodyPr>
          <a:lstStyle/>
          <a:p>
            <a:r>
              <a:rPr lang="en-US" sz="3200" dirty="0" smtClean="0"/>
              <a:t>Can it be simplified?</a:t>
            </a:r>
            <a:endParaRPr lang="en-US" sz="3200" dirty="0"/>
          </a:p>
        </p:txBody>
      </p:sp>
    </p:spTree>
    <p:extLst>
      <p:ext uri="{BB962C8B-B14F-4D97-AF65-F5344CB8AC3E}">
        <p14:creationId xmlns:p14="http://schemas.microsoft.com/office/powerpoint/2010/main" val="97386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956648" y="1665318"/>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7" name="Rounded Rectangle 6"/>
          <p:cNvSpPr/>
          <p:nvPr/>
        </p:nvSpPr>
        <p:spPr>
          <a:xfrm>
            <a:off x="1985682" y="5846682"/>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300606" y="1872748"/>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442226" y="1574320"/>
            <a:ext cx="2186009" cy="1026444"/>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2" name="Straight Arrow Connector 11"/>
          <p:cNvCxnSpPr>
            <a:stCxn id="5" idx="3"/>
            <a:endCxn id="8" idx="1"/>
          </p:cNvCxnSpPr>
          <p:nvPr/>
        </p:nvCxnSpPr>
        <p:spPr>
          <a:xfrm flipV="1">
            <a:off x="3498578" y="2087543"/>
            <a:ext cx="2802028" cy="11555"/>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flipV="1">
            <a:off x="7903583" y="2087542"/>
            <a:ext cx="1538643" cy="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2003611" y="3157778"/>
            <a:ext cx="1497106" cy="8926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Grouped detections</a:t>
            </a:r>
            <a:endParaRPr lang="en-US" sz="2000" kern="0" dirty="0">
              <a:solidFill>
                <a:schemeClr val="tx1"/>
              </a:solidFill>
            </a:endParaRPr>
          </a:p>
        </p:txBody>
      </p:sp>
      <p:sp>
        <p:nvSpPr>
          <p:cNvPr id="27" name="Rounded Rectangle 26"/>
          <p:cNvSpPr/>
          <p:nvPr/>
        </p:nvSpPr>
        <p:spPr>
          <a:xfrm>
            <a:off x="2026023" y="4612719"/>
            <a:ext cx="1497106" cy="77937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Grouped detections</a:t>
            </a:r>
            <a:endParaRPr lang="en-US" sz="2000" dirty="0">
              <a:solidFill>
                <a:schemeClr val="tx1"/>
              </a:solidFill>
            </a:endParaRPr>
          </a:p>
        </p:txBody>
      </p:sp>
      <p:sp>
        <p:nvSpPr>
          <p:cNvPr id="40" name="Rounded Rectangle 39"/>
          <p:cNvSpPr/>
          <p:nvPr/>
        </p:nvSpPr>
        <p:spPr>
          <a:xfrm>
            <a:off x="6373425" y="3367413"/>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41" name="Straight Arrow Connector 40"/>
          <p:cNvCxnSpPr>
            <a:stCxn id="26" idx="3"/>
            <a:endCxn id="40" idx="1"/>
          </p:cNvCxnSpPr>
          <p:nvPr/>
        </p:nvCxnSpPr>
        <p:spPr>
          <a:xfrm>
            <a:off x="3500717" y="3604109"/>
            <a:ext cx="2872708" cy="290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4975410" y="3869863"/>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55" name="Straight Arrow Connector 54"/>
          <p:cNvCxnSpPr>
            <a:stCxn id="26" idx="3"/>
            <a:endCxn id="54" idx="1"/>
          </p:cNvCxnSpPr>
          <p:nvPr/>
        </p:nvCxnSpPr>
        <p:spPr>
          <a:xfrm>
            <a:off x="3500717" y="3604109"/>
            <a:ext cx="1474693" cy="5813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 name="Rounded Rectangle 195"/>
          <p:cNvSpPr/>
          <p:nvPr/>
        </p:nvSpPr>
        <p:spPr>
          <a:xfrm>
            <a:off x="6281436" y="601752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442226" y="3769727"/>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Abiotic</a:t>
            </a:r>
          </a:p>
          <a:p>
            <a:pPr algn="ctr"/>
            <a:r>
              <a:rPr lang="en-US" sz="2000" b="1" dirty="0" smtClean="0">
                <a:solidFill>
                  <a:schemeClr val="tx1"/>
                </a:solidFill>
              </a:rPr>
              <a:t>measurement </a:t>
            </a:r>
            <a:endParaRPr lang="en-US" sz="2000" dirty="0">
              <a:solidFill>
                <a:schemeClr val="tx1"/>
              </a:solidFill>
            </a:endParaRPr>
          </a:p>
        </p:txBody>
      </p:sp>
      <p:sp>
        <p:nvSpPr>
          <p:cNvPr id="203" name="Rounded Rectangle 202"/>
          <p:cNvSpPr/>
          <p:nvPr/>
        </p:nvSpPr>
        <p:spPr>
          <a:xfrm>
            <a:off x="4975410" y="4835854"/>
            <a:ext cx="1389530" cy="571785"/>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205" name="Straight Arrow Connector 204"/>
          <p:cNvCxnSpPr>
            <a:stCxn id="26" idx="3"/>
            <a:endCxn id="203" idx="1"/>
          </p:cNvCxnSpPr>
          <p:nvPr/>
        </p:nvCxnSpPr>
        <p:spPr>
          <a:xfrm>
            <a:off x="3500717" y="3604109"/>
            <a:ext cx="1474693" cy="151763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54" idx="3"/>
            <a:endCxn id="200" idx="1"/>
          </p:cNvCxnSpPr>
          <p:nvPr/>
        </p:nvCxnSpPr>
        <p:spPr>
          <a:xfrm>
            <a:off x="6364940" y="4185412"/>
            <a:ext cx="3077286"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7" idx="3"/>
            <a:endCxn id="196" idx="1"/>
          </p:cNvCxnSpPr>
          <p:nvPr/>
        </p:nvCxnSpPr>
        <p:spPr>
          <a:xfrm>
            <a:off x="3563470" y="6283283"/>
            <a:ext cx="2717966"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442226" y="5770060"/>
            <a:ext cx="2186009" cy="1026444"/>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884413" y="6283282"/>
            <a:ext cx="1557813" cy="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p:cNvSpPr>
            <a:spLocks noGrp="1"/>
          </p:cNvSpPr>
          <p:nvPr>
            <p:ph type="title"/>
          </p:nvPr>
        </p:nvSpPr>
        <p:spPr>
          <a:xfrm>
            <a:off x="727165" y="0"/>
            <a:ext cx="10515600" cy="1325563"/>
          </a:xfrm>
        </p:spPr>
        <p:txBody>
          <a:bodyPr>
            <a:normAutofit/>
          </a:bodyPr>
          <a:lstStyle/>
          <a:p>
            <a:r>
              <a:rPr lang="en-US" sz="3200" dirty="0" smtClean="0"/>
              <a:t>Birds tracking data – minimal complexity with built in grouping</a:t>
            </a:r>
            <a:endParaRPr lang="en-US" sz="3200" dirty="0"/>
          </a:p>
        </p:txBody>
      </p:sp>
    </p:spTree>
    <p:extLst>
      <p:ext uri="{BB962C8B-B14F-4D97-AF65-F5344CB8AC3E}">
        <p14:creationId xmlns:p14="http://schemas.microsoft.com/office/powerpoint/2010/main" val="3812073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115667" y="1685517"/>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7" name="Rounded Rectangle 6"/>
          <p:cNvSpPr/>
          <p:nvPr/>
        </p:nvSpPr>
        <p:spPr>
          <a:xfrm>
            <a:off x="2120151" y="5378507"/>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238056" y="1890722"/>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12" name="Straight Arrow Connector 11"/>
          <p:cNvCxnSpPr>
            <a:stCxn id="5" idx="3"/>
            <a:endCxn id="8" idx="1"/>
          </p:cNvCxnSpPr>
          <p:nvPr/>
        </p:nvCxnSpPr>
        <p:spPr>
          <a:xfrm flipV="1">
            <a:off x="3657597" y="2105517"/>
            <a:ext cx="2580459" cy="1378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2115667" y="2918166"/>
            <a:ext cx="1497106" cy="8926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Grouped detections</a:t>
            </a:r>
            <a:endParaRPr lang="en-US" sz="2000" kern="0" dirty="0">
              <a:solidFill>
                <a:schemeClr val="tx1"/>
              </a:solidFill>
            </a:endParaRPr>
          </a:p>
        </p:txBody>
      </p:sp>
      <p:sp>
        <p:nvSpPr>
          <p:cNvPr id="27" name="Rounded Rectangle 26"/>
          <p:cNvSpPr/>
          <p:nvPr/>
        </p:nvSpPr>
        <p:spPr>
          <a:xfrm>
            <a:off x="2115667" y="4206573"/>
            <a:ext cx="1497106" cy="77937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Grouped detections</a:t>
            </a:r>
            <a:endParaRPr lang="en-US" sz="2000" dirty="0">
              <a:solidFill>
                <a:schemeClr val="tx1"/>
              </a:solidFill>
            </a:endParaRPr>
          </a:p>
        </p:txBody>
      </p:sp>
      <p:sp>
        <p:nvSpPr>
          <p:cNvPr id="40" name="Rounded Rectangle 39"/>
          <p:cNvSpPr/>
          <p:nvPr/>
        </p:nvSpPr>
        <p:spPr>
          <a:xfrm>
            <a:off x="6327702" y="3098743"/>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41" name="Straight Arrow Connector 40"/>
          <p:cNvCxnSpPr>
            <a:stCxn id="26" idx="3"/>
            <a:endCxn id="40" idx="1"/>
          </p:cNvCxnSpPr>
          <p:nvPr/>
        </p:nvCxnSpPr>
        <p:spPr>
          <a:xfrm>
            <a:off x="3612773" y="3364497"/>
            <a:ext cx="2714929"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6" name="Rounded Rectangle 195"/>
          <p:cNvSpPr/>
          <p:nvPr/>
        </p:nvSpPr>
        <p:spPr>
          <a:xfrm>
            <a:off x="6327703" y="5538527"/>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212" name="Straight Arrow Connector 211"/>
          <p:cNvCxnSpPr>
            <a:stCxn id="7" idx="3"/>
            <a:endCxn id="196" idx="1"/>
          </p:cNvCxnSpPr>
          <p:nvPr/>
        </p:nvCxnSpPr>
        <p:spPr>
          <a:xfrm flipV="1">
            <a:off x="3697939" y="5804281"/>
            <a:ext cx="2629764" cy="10827"/>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642248" y="5407801"/>
            <a:ext cx="2186009" cy="789803"/>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930680" y="5802703"/>
            <a:ext cx="1711568" cy="1578"/>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3"/>
            <a:endCxn id="34" idx="1"/>
          </p:cNvCxnSpPr>
          <p:nvPr/>
        </p:nvCxnSpPr>
        <p:spPr>
          <a:xfrm flipV="1">
            <a:off x="3612773" y="4596259"/>
            <a:ext cx="2714929" cy="1"/>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6327702" y="4330505"/>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36" name="Rounded Rectangle 35"/>
          <p:cNvSpPr/>
          <p:nvPr/>
        </p:nvSpPr>
        <p:spPr>
          <a:xfrm>
            <a:off x="9642249" y="1662147"/>
            <a:ext cx="2186009" cy="89093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37" name="Straight Arrow Connector 36"/>
          <p:cNvCxnSpPr>
            <a:stCxn id="8" idx="3"/>
            <a:endCxn id="36" idx="1"/>
          </p:cNvCxnSpPr>
          <p:nvPr/>
        </p:nvCxnSpPr>
        <p:spPr>
          <a:xfrm>
            <a:off x="7841033" y="2105517"/>
            <a:ext cx="1801216" cy="209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727165" y="0"/>
            <a:ext cx="10515600" cy="1325563"/>
          </a:xfrm>
        </p:spPr>
        <p:txBody>
          <a:bodyPr>
            <a:normAutofit/>
          </a:bodyPr>
          <a:lstStyle/>
          <a:p>
            <a:r>
              <a:rPr lang="en-US" sz="3200" dirty="0" smtClean="0"/>
              <a:t>Birds tracking data – minimal complexity OBIS download</a:t>
            </a:r>
            <a:endParaRPr lang="en-US" sz="3200" dirty="0"/>
          </a:p>
        </p:txBody>
      </p:sp>
    </p:spTree>
    <p:extLst>
      <p:ext uri="{BB962C8B-B14F-4D97-AF65-F5344CB8AC3E}">
        <p14:creationId xmlns:p14="http://schemas.microsoft.com/office/powerpoint/2010/main" val="316248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ETN </a:t>
            </a:r>
            <a:r>
              <a:rPr lang="en-US" dirty="0" smtClean="0"/>
              <a:t>telemetry data</a:t>
            </a:r>
            <a:endParaRPr lang="en-US" dirty="0"/>
          </a:p>
        </p:txBody>
      </p:sp>
      <p:sp>
        <p:nvSpPr>
          <p:cNvPr id="3" name="Content Placeholder 2"/>
          <p:cNvSpPr>
            <a:spLocks noGrp="1"/>
          </p:cNvSpPr>
          <p:nvPr>
            <p:ph idx="1"/>
          </p:nvPr>
        </p:nvSpPr>
        <p:spPr/>
        <p:txBody>
          <a:bodyPr>
            <a:normAutofit/>
          </a:bodyPr>
          <a:lstStyle/>
          <a:p>
            <a:pPr marL="457200" lvl="1" indent="0">
              <a:buNone/>
            </a:pPr>
            <a:endParaRPr lang="en-US" sz="2800" dirty="0" smtClean="0"/>
          </a:p>
          <a:p>
            <a:pPr lvl="1"/>
            <a:r>
              <a:rPr lang="en-US" sz="2800" dirty="0" smtClean="0"/>
              <a:t>Bird tracking data </a:t>
            </a:r>
            <a:r>
              <a:rPr lang="en-US" sz="2800" dirty="0"/>
              <a:t>(Sea Gulls)</a:t>
            </a:r>
          </a:p>
          <a:p>
            <a:pPr lvl="1"/>
            <a:r>
              <a:rPr lang="en-US" sz="2800" dirty="0"/>
              <a:t>Fish </a:t>
            </a:r>
            <a:r>
              <a:rPr lang="en-US" sz="2800" dirty="0" smtClean="0"/>
              <a:t>tags (eels </a:t>
            </a:r>
            <a:r>
              <a:rPr lang="en-US" sz="2800" dirty="0"/>
              <a:t>and </a:t>
            </a:r>
            <a:r>
              <a:rPr lang="en-US" sz="2800" dirty="0" smtClean="0"/>
              <a:t>cod)</a:t>
            </a:r>
            <a:endParaRPr lang="en-US" sz="2800" dirty="0"/>
          </a:p>
          <a:p>
            <a:pPr lvl="1"/>
            <a:r>
              <a:rPr lang="en-US" sz="2800" dirty="0"/>
              <a:t>CPODs </a:t>
            </a:r>
            <a:r>
              <a:rPr lang="en-US" sz="2800" dirty="0" smtClean="0"/>
              <a:t>(dolphins – </a:t>
            </a:r>
            <a:r>
              <a:rPr lang="en-US" i="1" dirty="0" smtClean="0">
                <a:solidFill>
                  <a:srgbClr val="FF0000"/>
                </a:solidFill>
              </a:rPr>
              <a:t>passive listening</a:t>
            </a:r>
            <a:r>
              <a:rPr lang="en-US" sz="2800" dirty="0" smtClean="0"/>
              <a:t>)</a:t>
            </a:r>
            <a:endParaRPr lang="en-US" sz="2800" dirty="0"/>
          </a:p>
          <a:p>
            <a:pPr marL="0" indent="0">
              <a:buNone/>
            </a:pPr>
            <a:endParaRPr lang="en-US" dirty="0" smtClean="0"/>
          </a:p>
          <a:p>
            <a:pPr marL="0" indent="0">
              <a:buNone/>
            </a:pPr>
            <a:endParaRPr lang="en-US" dirty="0" smtClean="0"/>
          </a:p>
          <a:p>
            <a:pPr marL="0" indent="0">
              <a:buNone/>
            </a:pPr>
            <a:r>
              <a:rPr lang="en-US" dirty="0" smtClean="0"/>
              <a:t>OBIS-</a:t>
            </a:r>
            <a:r>
              <a:rPr lang="en-US" dirty="0" err="1" smtClean="0"/>
              <a:t>env</a:t>
            </a:r>
            <a:r>
              <a:rPr lang="en-US" dirty="0" smtClean="0"/>
              <a:t> data project 2015/2017</a:t>
            </a:r>
          </a:p>
        </p:txBody>
      </p:sp>
    </p:spTree>
    <p:extLst>
      <p:ext uri="{BB962C8B-B14F-4D97-AF65-F5344CB8AC3E}">
        <p14:creationId xmlns:p14="http://schemas.microsoft.com/office/powerpoint/2010/main" val="3670366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 tagging data</a:t>
            </a:r>
            <a:endParaRPr lang="en-US" dirty="0"/>
          </a:p>
        </p:txBody>
      </p:sp>
      <p:sp>
        <p:nvSpPr>
          <p:cNvPr id="3" name="Content Placeholder 2"/>
          <p:cNvSpPr>
            <a:spLocks noGrp="1"/>
          </p:cNvSpPr>
          <p:nvPr>
            <p:ph idx="1"/>
          </p:nvPr>
        </p:nvSpPr>
        <p:spPr>
          <a:xfrm>
            <a:off x="838200" y="1825624"/>
            <a:ext cx="10515600" cy="4933763"/>
          </a:xfrm>
        </p:spPr>
        <p:txBody>
          <a:bodyPr>
            <a:normAutofit/>
          </a:bodyPr>
          <a:lstStyle/>
          <a:p>
            <a:r>
              <a:rPr lang="en-US" dirty="0" smtClean="0"/>
              <a:t>Fish are captured tagged and released </a:t>
            </a:r>
            <a:r>
              <a:rPr lang="en-US" dirty="0" smtClean="0">
                <a:sym typeface="Wingdings" panose="05000000000000000000" pitchFamily="2" charset="2"/>
              </a:rPr>
              <a:t> </a:t>
            </a:r>
            <a:r>
              <a:rPr lang="en-US" b="1" dirty="0" smtClean="0">
                <a:sym typeface="Wingdings" panose="05000000000000000000" pitchFamily="2" charset="2"/>
              </a:rPr>
              <a:t>biotic measurements</a:t>
            </a:r>
            <a:endParaRPr lang="en-US" b="1" dirty="0" smtClean="0"/>
          </a:p>
          <a:p>
            <a:r>
              <a:rPr lang="en-US" dirty="0" smtClean="0"/>
              <a:t>A network of receivers is installed a </a:t>
            </a:r>
            <a:r>
              <a:rPr lang="en-US" b="1" dirty="0" smtClean="0"/>
              <a:t>fixed positions</a:t>
            </a:r>
          </a:p>
          <a:p>
            <a:r>
              <a:rPr lang="en-US" dirty="0" smtClean="0"/>
              <a:t>When the fish tag approaches a receiver </a:t>
            </a:r>
          </a:p>
          <a:p>
            <a:pPr lvl="1">
              <a:buFont typeface="Wingdings" panose="05000000000000000000" pitchFamily="2" charset="2"/>
              <a:buChar char="à"/>
            </a:pPr>
            <a:r>
              <a:rPr lang="en-US" dirty="0" smtClean="0">
                <a:sym typeface="Wingdings" panose="05000000000000000000" pitchFamily="2" charset="2"/>
              </a:rPr>
              <a:t>Detections</a:t>
            </a:r>
          </a:p>
          <a:p>
            <a:pPr lvl="2">
              <a:buFont typeface="Wingdings" panose="05000000000000000000" pitchFamily="2" charset="2"/>
              <a:buChar char="à"/>
            </a:pPr>
            <a:r>
              <a:rPr lang="en-US" dirty="0" smtClean="0">
                <a:sym typeface="Wingdings" panose="05000000000000000000" pitchFamily="2" charset="2"/>
              </a:rPr>
              <a:t>Can be grouped into residences</a:t>
            </a:r>
          </a:p>
          <a:p>
            <a:pPr lvl="2">
              <a:buFont typeface="Wingdings" panose="05000000000000000000" pitchFamily="2" charset="2"/>
              <a:buChar char="à"/>
            </a:pPr>
            <a:r>
              <a:rPr lang="en-US" dirty="0" smtClean="0">
                <a:sym typeface="Wingdings" panose="05000000000000000000" pitchFamily="2" charset="2"/>
              </a:rPr>
              <a:t>Residences per receiver vs residences per receiver cluster</a:t>
            </a:r>
          </a:p>
          <a:p>
            <a:pPr lvl="1">
              <a:buFont typeface="Wingdings" panose="05000000000000000000" pitchFamily="2" charset="2"/>
              <a:buChar char="à"/>
            </a:pPr>
            <a:r>
              <a:rPr lang="en-US" b="1" dirty="0" smtClean="0">
                <a:sym typeface="Wingdings" panose="05000000000000000000" pitchFamily="2" charset="2"/>
              </a:rPr>
              <a:t>Sensor measurements</a:t>
            </a:r>
          </a:p>
          <a:p>
            <a:pPr lvl="1">
              <a:buFont typeface="Wingdings" panose="05000000000000000000" pitchFamily="2" charset="2"/>
              <a:buChar char="à"/>
            </a:pPr>
            <a:endParaRPr lang="en-US" b="1" dirty="0">
              <a:sym typeface="Wingdings" panose="05000000000000000000" pitchFamily="2" charset="2"/>
            </a:endParaRPr>
          </a:p>
          <a:p>
            <a:pPr lvl="1">
              <a:buFont typeface="Wingdings" panose="05000000000000000000" pitchFamily="2" charset="2"/>
              <a:buChar char="à"/>
            </a:pPr>
            <a:endParaRPr lang="en-US" b="1" dirty="0" smtClean="0">
              <a:sym typeface="Wingdings" panose="05000000000000000000" pitchFamily="2" charset="2"/>
            </a:endParaRP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2325270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Arrow Connector 174"/>
          <p:cNvCxnSpPr>
            <a:stCxn id="4" idx="3"/>
            <a:endCxn id="124" idx="1"/>
          </p:cNvCxnSpPr>
          <p:nvPr/>
        </p:nvCxnSpPr>
        <p:spPr>
          <a:xfrm flipV="1">
            <a:off x="1920678" y="3049120"/>
            <a:ext cx="7754631" cy="110043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6011" y="3763131"/>
            <a:ext cx="1764667" cy="77284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err="1" smtClean="0">
                <a:solidFill>
                  <a:schemeClr val="tx1"/>
                </a:solidFill>
              </a:rPr>
              <a:t>Tragged</a:t>
            </a:r>
            <a:r>
              <a:rPr lang="en-US" sz="2000" b="1" dirty="0" smtClean="0">
                <a:solidFill>
                  <a:schemeClr val="tx1"/>
                </a:solidFill>
              </a:rPr>
              <a:t> animal</a:t>
            </a:r>
            <a:endParaRPr lang="en-US" sz="2000" dirty="0">
              <a:solidFill>
                <a:schemeClr val="tx1"/>
              </a:solidFill>
            </a:endParaRPr>
          </a:p>
        </p:txBody>
      </p:sp>
      <p:sp>
        <p:nvSpPr>
          <p:cNvPr id="5" name="Rounded Rectangle 4"/>
          <p:cNvSpPr/>
          <p:nvPr/>
        </p:nvSpPr>
        <p:spPr>
          <a:xfrm>
            <a:off x="1920678" y="1499564"/>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7" name="Rounded Rectangle 6"/>
          <p:cNvSpPr/>
          <p:nvPr/>
        </p:nvSpPr>
        <p:spPr>
          <a:xfrm>
            <a:off x="2120151" y="5649202"/>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313750" y="1672787"/>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674864" y="1457152"/>
            <a:ext cx="2186009" cy="788089"/>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1" name="Straight Arrow Connector 10"/>
          <p:cNvCxnSpPr>
            <a:stCxn id="4" idx="0"/>
            <a:endCxn id="5" idx="1"/>
          </p:cNvCxnSpPr>
          <p:nvPr/>
        </p:nvCxnSpPr>
        <p:spPr>
          <a:xfrm flipV="1">
            <a:off x="1038345" y="1933344"/>
            <a:ext cx="882333" cy="182978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8" idx="1"/>
          </p:cNvCxnSpPr>
          <p:nvPr/>
        </p:nvCxnSpPr>
        <p:spPr>
          <a:xfrm flipV="1">
            <a:off x="3462608" y="1887582"/>
            <a:ext cx="2851142" cy="45762"/>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flipV="1">
            <a:off x="7916727" y="1851197"/>
            <a:ext cx="1758137" cy="3638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3814125" y="3058306"/>
            <a:ext cx="1497106" cy="574115"/>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residences</a:t>
            </a:r>
            <a:endParaRPr lang="en-US" sz="2000" kern="0" dirty="0">
              <a:solidFill>
                <a:schemeClr val="tx1"/>
              </a:solidFill>
            </a:endParaRPr>
          </a:p>
        </p:txBody>
      </p:sp>
      <p:sp>
        <p:nvSpPr>
          <p:cNvPr id="27" name="Rounded Rectangle 26"/>
          <p:cNvSpPr/>
          <p:nvPr/>
        </p:nvSpPr>
        <p:spPr>
          <a:xfrm>
            <a:off x="3864780" y="4488181"/>
            <a:ext cx="1497106" cy="5344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residences</a:t>
            </a:r>
            <a:endParaRPr lang="en-US" sz="2000" dirty="0">
              <a:solidFill>
                <a:schemeClr val="tx1"/>
              </a:solidFill>
            </a:endParaRPr>
          </a:p>
        </p:txBody>
      </p:sp>
      <p:cxnSp>
        <p:nvCxnSpPr>
          <p:cNvPr id="30" name="Straight Arrow Connector 29"/>
          <p:cNvCxnSpPr>
            <a:stCxn id="4" idx="3"/>
            <a:endCxn id="26" idx="1"/>
          </p:cNvCxnSpPr>
          <p:nvPr/>
        </p:nvCxnSpPr>
        <p:spPr>
          <a:xfrm flipV="1">
            <a:off x="1920678" y="3345364"/>
            <a:ext cx="1893447" cy="8041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3"/>
            <a:endCxn id="27" idx="1"/>
          </p:cNvCxnSpPr>
          <p:nvPr/>
        </p:nvCxnSpPr>
        <p:spPr>
          <a:xfrm>
            <a:off x="1920678" y="4149553"/>
            <a:ext cx="1944102" cy="60585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288584" y="251448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41" name="Straight Arrow Connector 40"/>
          <p:cNvCxnSpPr>
            <a:stCxn id="26" idx="3"/>
            <a:endCxn id="40" idx="1"/>
          </p:cNvCxnSpPr>
          <p:nvPr/>
        </p:nvCxnSpPr>
        <p:spPr>
          <a:xfrm flipV="1">
            <a:off x="5311231" y="2780243"/>
            <a:ext cx="977353" cy="565121"/>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7" idx="1"/>
          </p:cNvCxnSpPr>
          <p:nvPr/>
        </p:nvCxnSpPr>
        <p:spPr>
          <a:xfrm>
            <a:off x="1038345" y="4535974"/>
            <a:ext cx="1081806" cy="154982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6527197" y="3341612"/>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55" name="Straight Arrow Connector 54"/>
          <p:cNvCxnSpPr>
            <a:stCxn id="26" idx="3"/>
            <a:endCxn id="54" idx="1"/>
          </p:cNvCxnSpPr>
          <p:nvPr/>
        </p:nvCxnSpPr>
        <p:spPr>
          <a:xfrm>
            <a:off x="5311231" y="3345364"/>
            <a:ext cx="1215966" cy="3117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9675309" y="2762990"/>
            <a:ext cx="2186009" cy="57226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err="1" smtClean="0">
                <a:solidFill>
                  <a:schemeClr val="tx1"/>
                </a:solidFill>
              </a:rPr>
              <a:t>tagg</a:t>
            </a:r>
            <a:r>
              <a:rPr lang="en-US" sz="2000" b="1" dirty="0" smtClean="0">
                <a:solidFill>
                  <a:schemeClr val="tx1"/>
                </a:solidFill>
              </a:rPr>
              <a:t> type</a:t>
            </a:r>
            <a:endParaRPr lang="en-US" sz="2000" dirty="0">
              <a:solidFill>
                <a:schemeClr val="tx1"/>
              </a:solidFill>
            </a:endParaRPr>
          </a:p>
        </p:txBody>
      </p:sp>
      <p:sp>
        <p:nvSpPr>
          <p:cNvPr id="196" name="Rounded Rectangle 195"/>
          <p:cNvSpPr/>
          <p:nvPr/>
        </p:nvSpPr>
        <p:spPr>
          <a:xfrm>
            <a:off x="6264869" y="582004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675309" y="3984889"/>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Abiotic</a:t>
            </a:r>
          </a:p>
          <a:p>
            <a:pPr algn="ctr"/>
            <a:r>
              <a:rPr lang="en-US" sz="2000" b="1" dirty="0" smtClean="0">
                <a:solidFill>
                  <a:schemeClr val="tx1"/>
                </a:solidFill>
              </a:rPr>
              <a:t>measurement </a:t>
            </a:r>
            <a:endParaRPr lang="en-US" sz="2000" dirty="0">
              <a:solidFill>
                <a:schemeClr val="tx1"/>
              </a:solidFill>
            </a:endParaRPr>
          </a:p>
        </p:txBody>
      </p:sp>
      <p:sp>
        <p:nvSpPr>
          <p:cNvPr id="203" name="Rounded Rectangle 202"/>
          <p:cNvSpPr/>
          <p:nvPr/>
        </p:nvSpPr>
        <p:spPr>
          <a:xfrm>
            <a:off x="6541150" y="4311826"/>
            <a:ext cx="1389530" cy="631098"/>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detection</a:t>
            </a:r>
            <a:endParaRPr lang="en-US" sz="2000" dirty="0">
              <a:solidFill>
                <a:schemeClr val="tx1"/>
              </a:solidFill>
            </a:endParaRPr>
          </a:p>
        </p:txBody>
      </p:sp>
      <p:cxnSp>
        <p:nvCxnSpPr>
          <p:cNvPr id="205" name="Straight Arrow Connector 204"/>
          <p:cNvCxnSpPr>
            <a:stCxn id="26" idx="3"/>
            <a:endCxn id="203" idx="1"/>
          </p:cNvCxnSpPr>
          <p:nvPr/>
        </p:nvCxnSpPr>
        <p:spPr>
          <a:xfrm>
            <a:off x="5311231" y="3345364"/>
            <a:ext cx="1229919" cy="128201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54" idx="3"/>
            <a:endCxn id="200" idx="1"/>
          </p:cNvCxnSpPr>
          <p:nvPr/>
        </p:nvCxnSpPr>
        <p:spPr>
          <a:xfrm>
            <a:off x="7916727" y="3657161"/>
            <a:ext cx="1758582" cy="74341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7" idx="3"/>
            <a:endCxn id="196" idx="1"/>
          </p:cNvCxnSpPr>
          <p:nvPr/>
        </p:nvCxnSpPr>
        <p:spPr>
          <a:xfrm>
            <a:off x="3697939" y="6085803"/>
            <a:ext cx="2566930"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674864" y="5685061"/>
            <a:ext cx="2186009" cy="778976"/>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867846" y="6074549"/>
            <a:ext cx="1807018" cy="1125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626411" y="3193176"/>
            <a:ext cx="1085831" cy="835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684404" y="3137575"/>
            <a:ext cx="949750" cy="9444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684155" y="4197314"/>
            <a:ext cx="1183691" cy="8384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761040" y="4171727"/>
            <a:ext cx="949750" cy="9444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itle 1"/>
          <p:cNvSpPr>
            <a:spLocks noGrp="1"/>
          </p:cNvSpPr>
          <p:nvPr>
            <p:ph type="title"/>
          </p:nvPr>
        </p:nvSpPr>
        <p:spPr>
          <a:xfrm>
            <a:off x="756392" y="49582"/>
            <a:ext cx="11016953" cy="1325563"/>
          </a:xfrm>
        </p:spPr>
        <p:txBody>
          <a:bodyPr>
            <a:normAutofit/>
          </a:bodyPr>
          <a:lstStyle/>
          <a:p>
            <a:r>
              <a:rPr lang="en-US" sz="3600" dirty="0"/>
              <a:t>OBIS </a:t>
            </a:r>
            <a:r>
              <a:rPr lang="en-US" sz="3600" dirty="0" err="1"/>
              <a:t>env</a:t>
            </a:r>
            <a:r>
              <a:rPr lang="en-US" sz="3600" dirty="0"/>
              <a:t> 2015/17 </a:t>
            </a:r>
            <a:r>
              <a:rPr lang="en-US" sz="3600" dirty="0" smtClean="0"/>
              <a:t>applied to tagging data</a:t>
            </a:r>
            <a:endParaRPr lang="en-US" sz="3600" dirty="0"/>
          </a:p>
        </p:txBody>
      </p:sp>
    </p:spTree>
    <p:extLst>
      <p:ext uri="{BB962C8B-B14F-4D97-AF65-F5344CB8AC3E}">
        <p14:creationId xmlns:p14="http://schemas.microsoft.com/office/powerpoint/2010/main" val="367611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26" grpId="0" animBg="1"/>
      <p:bldP spid="27" grpId="0" animBg="1"/>
      <p:bldP spid="40" grpId="0" animBg="1"/>
      <p:bldP spid="54" grpId="0" animBg="1"/>
      <p:bldP spid="124" grpId="0" animBg="1"/>
      <p:bldP spid="196" grpId="0" animBg="1"/>
      <p:bldP spid="200" grpId="0" animBg="1"/>
      <p:bldP spid="203" grpId="0" animBg="1"/>
      <p:bldP spid="2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42346"/>
            <a:ext cx="8440217" cy="4813893"/>
          </a:xfrm>
          <a:prstGeom prst="rect">
            <a:avLst/>
          </a:prstGeom>
        </p:spPr>
      </p:pic>
      <p:sp>
        <p:nvSpPr>
          <p:cNvPr id="11" name="Title 1"/>
          <p:cNvSpPr>
            <a:spLocks noGrp="1"/>
          </p:cNvSpPr>
          <p:nvPr>
            <p:ph type="title"/>
          </p:nvPr>
        </p:nvSpPr>
        <p:spPr>
          <a:xfrm>
            <a:off x="756392" y="49582"/>
            <a:ext cx="11016953" cy="1325563"/>
          </a:xfrm>
        </p:spPr>
        <p:txBody>
          <a:bodyPr>
            <a:normAutofit/>
          </a:bodyPr>
          <a:lstStyle/>
          <a:p>
            <a:r>
              <a:rPr lang="en-US" sz="3600" dirty="0"/>
              <a:t>OBIS </a:t>
            </a:r>
            <a:r>
              <a:rPr lang="en-US" sz="3600" dirty="0" err="1"/>
              <a:t>env</a:t>
            </a:r>
            <a:r>
              <a:rPr lang="en-US" sz="3600" dirty="0"/>
              <a:t> 2015/17 </a:t>
            </a:r>
            <a:r>
              <a:rPr lang="en-US" sz="3600" dirty="0" smtClean="0"/>
              <a:t>applied to tagging data</a:t>
            </a:r>
            <a:endParaRPr lang="en-US" sz="3600" dirty="0"/>
          </a:p>
        </p:txBody>
      </p:sp>
    </p:spTree>
    <p:extLst>
      <p:ext uri="{BB962C8B-B14F-4D97-AF65-F5344CB8AC3E}">
        <p14:creationId xmlns:p14="http://schemas.microsoft.com/office/powerpoint/2010/main" val="624727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Arrow Connector 174"/>
          <p:cNvCxnSpPr>
            <a:stCxn id="4" idx="3"/>
            <a:endCxn id="124" idx="1"/>
          </p:cNvCxnSpPr>
          <p:nvPr/>
        </p:nvCxnSpPr>
        <p:spPr>
          <a:xfrm flipV="1">
            <a:off x="1920678" y="3049120"/>
            <a:ext cx="7754631" cy="110043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6011" y="3763131"/>
            <a:ext cx="1764667" cy="77284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err="1" smtClean="0">
                <a:solidFill>
                  <a:schemeClr val="tx1"/>
                </a:solidFill>
              </a:rPr>
              <a:t>Tragged</a:t>
            </a:r>
            <a:r>
              <a:rPr lang="en-US" sz="2000" b="1" dirty="0" smtClean="0">
                <a:solidFill>
                  <a:schemeClr val="tx1"/>
                </a:solidFill>
              </a:rPr>
              <a:t> animal</a:t>
            </a:r>
            <a:endParaRPr lang="en-US" sz="2000" dirty="0">
              <a:solidFill>
                <a:schemeClr val="tx1"/>
              </a:solidFill>
            </a:endParaRPr>
          </a:p>
        </p:txBody>
      </p:sp>
      <p:sp>
        <p:nvSpPr>
          <p:cNvPr id="5" name="Rounded Rectangle 4"/>
          <p:cNvSpPr/>
          <p:nvPr/>
        </p:nvSpPr>
        <p:spPr>
          <a:xfrm>
            <a:off x="1920678" y="1499564"/>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7" name="Rounded Rectangle 6"/>
          <p:cNvSpPr/>
          <p:nvPr/>
        </p:nvSpPr>
        <p:spPr>
          <a:xfrm>
            <a:off x="2120151" y="5649202"/>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313750" y="1672787"/>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674864" y="1457152"/>
            <a:ext cx="2186009" cy="788089"/>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1" name="Straight Arrow Connector 10"/>
          <p:cNvCxnSpPr>
            <a:stCxn id="4" idx="0"/>
            <a:endCxn id="5" idx="1"/>
          </p:cNvCxnSpPr>
          <p:nvPr/>
        </p:nvCxnSpPr>
        <p:spPr>
          <a:xfrm flipV="1">
            <a:off x="1038345" y="1933344"/>
            <a:ext cx="882333" cy="182978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8" idx="1"/>
          </p:cNvCxnSpPr>
          <p:nvPr/>
        </p:nvCxnSpPr>
        <p:spPr>
          <a:xfrm flipV="1">
            <a:off x="3462608" y="1887582"/>
            <a:ext cx="2851142" cy="45762"/>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flipV="1">
            <a:off x="7916727" y="1851197"/>
            <a:ext cx="1758137" cy="3638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3814125" y="3058306"/>
            <a:ext cx="1497106" cy="574115"/>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residence</a:t>
            </a:r>
            <a:endParaRPr lang="en-US" sz="2000" kern="0" dirty="0">
              <a:solidFill>
                <a:schemeClr val="tx1"/>
              </a:solidFill>
            </a:endParaRPr>
          </a:p>
        </p:txBody>
      </p:sp>
      <p:sp>
        <p:nvSpPr>
          <p:cNvPr id="27" name="Rounded Rectangle 26"/>
          <p:cNvSpPr/>
          <p:nvPr/>
        </p:nvSpPr>
        <p:spPr>
          <a:xfrm>
            <a:off x="3864780" y="4488181"/>
            <a:ext cx="1497106" cy="5344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residence</a:t>
            </a:r>
            <a:endParaRPr lang="en-US" sz="2000" dirty="0">
              <a:solidFill>
                <a:schemeClr val="tx1"/>
              </a:solidFill>
            </a:endParaRPr>
          </a:p>
        </p:txBody>
      </p:sp>
      <p:cxnSp>
        <p:nvCxnSpPr>
          <p:cNvPr id="30" name="Straight Arrow Connector 29"/>
          <p:cNvCxnSpPr>
            <a:stCxn id="4" idx="3"/>
            <a:endCxn id="26" idx="1"/>
          </p:cNvCxnSpPr>
          <p:nvPr/>
        </p:nvCxnSpPr>
        <p:spPr>
          <a:xfrm flipV="1">
            <a:off x="1920678" y="3345364"/>
            <a:ext cx="1893447" cy="8041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 idx="3"/>
            <a:endCxn id="27" idx="1"/>
          </p:cNvCxnSpPr>
          <p:nvPr/>
        </p:nvCxnSpPr>
        <p:spPr>
          <a:xfrm>
            <a:off x="1920678" y="4149553"/>
            <a:ext cx="1944102" cy="60585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288584" y="251448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cxnSp>
        <p:nvCxnSpPr>
          <p:cNvPr id="41" name="Straight Arrow Connector 40"/>
          <p:cNvCxnSpPr>
            <a:stCxn id="26" idx="3"/>
            <a:endCxn id="40" idx="1"/>
          </p:cNvCxnSpPr>
          <p:nvPr/>
        </p:nvCxnSpPr>
        <p:spPr>
          <a:xfrm flipV="1">
            <a:off x="5311231" y="2780243"/>
            <a:ext cx="977353" cy="565121"/>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7" idx="1"/>
          </p:cNvCxnSpPr>
          <p:nvPr/>
        </p:nvCxnSpPr>
        <p:spPr>
          <a:xfrm>
            <a:off x="1038345" y="4535974"/>
            <a:ext cx="1081806" cy="154982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9675309" y="2762990"/>
            <a:ext cx="2186009" cy="57226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Receiver type</a:t>
            </a:r>
            <a:endParaRPr lang="en-US" sz="2000" dirty="0">
              <a:solidFill>
                <a:schemeClr val="tx1"/>
              </a:solidFill>
            </a:endParaRPr>
          </a:p>
        </p:txBody>
      </p:sp>
      <p:sp>
        <p:nvSpPr>
          <p:cNvPr id="196" name="Rounded Rectangle 195"/>
          <p:cNvSpPr/>
          <p:nvPr/>
        </p:nvSpPr>
        <p:spPr>
          <a:xfrm>
            <a:off x="6264869" y="582004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675309" y="3984889"/>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FIRST Abiotic</a:t>
            </a:r>
          </a:p>
          <a:p>
            <a:pPr algn="ctr"/>
            <a:r>
              <a:rPr lang="en-US" sz="2000" b="1" dirty="0" smtClean="0">
                <a:solidFill>
                  <a:schemeClr val="tx1"/>
                </a:solidFill>
              </a:rPr>
              <a:t>measurement </a:t>
            </a:r>
            <a:endParaRPr lang="en-US" sz="2000" dirty="0">
              <a:solidFill>
                <a:schemeClr val="tx1"/>
              </a:solidFill>
            </a:endParaRPr>
          </a:p>
        </p:txBody>
      </p:sp>
      <p:cxnSp>
        <p:nvCxnSpPr>
          <p:cNvPr id="212" name="Straight Arrow Connector 211"/>
          <p:cNvCxnSpPr>
            <a:stCxn id="7" idx="3"/>
            <a:endCxn id="196" idx="1"/>
          </p:cNvCxnSpPr>
          <p:nvPr/>
        </p:nvCxnSpPr>
        <p:spPr>
          <a:xfrm>
            <a:off x="3697939" y="6085803"/>
            <a:ext cx="2566930" cy="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674864" y="5685061"/>
            <a:ext cx="2186009" cy="778976"/>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flipV="1">
            <a:off x="7867846" y="6074549"/>
            <a:ext cx="1807018" cy="1125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itle 1"/>
          <p:cNvSpPr>
            <a:spLocks noGrp="1"/>
          </p:cNvSpPr>
          <p:nvPr>
            <p:ph type="title"/>
          </p:nvPr>
        </p:nvSpPr>
        <p:spPr>
          <a:xfrm>
            <a:off x="756392" y="49582"/>
            <a:ext cx="11016953" cy="1325563"/>
          </a:xfrm>
        </p:spPr>
        <p:txBody>
          <a:bodyPr>
            <a:normAutofit/>
          </a:bodyPr>
          <a:lstStyle/>
          <a:p>
            <a:r>
              <a:rPr lang="en-US" sz="3600" dirty="0"/>
              <a:t>OBIS </a:t>
            </a:r>
            <a:r>
              <a:rPr lang="en-US" sz="3600" dirty="0" err="1"/>
              <a:t>env</a:t>
            </a:r>
            <a:r>
              <a:rPr lang="en-US" sz="3600" dirty="0"/>
              <a:t> 2015/17 </a:t>
            </a:r>
            <a:r>
              <a:rPr lang="en-US" sz="3600" dirty="0" smtClean="0"/>
              <a:t>applied to tagging data</a:t>
            </a:r>
            <a:endParaRPr lang="en-US" sz="3600" dirty="0"/>
          </a:p>
        </p:txBody>
      </p:sp>
      <p:cxnSp>
        <p:nvCxnSpPr>
          <p:cNvPr id="35" name="Straight Arrow Connector 34"/>
          <p:cNvCxnSpPr>
            <a:stCxn id="26" idx="3"/>
            <a:endCxn id="200" idx="1"/>
          </p:cNvCxnSpPr>
          <p:nvPr/>
        </p:nvCxnSpPr>
        <p:spPr>
          <a:xfrm>
            <a:off x="5311231" y="3345364"/>
            <a:ext cx="4364078" cy="105521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9798424" y="2590800"/>
            <a:ext cx="1631576" cy="10416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228729" y="2662518"/>
            <a:ext cx="1326777" cy="11006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4094" y="3523129"/>
            <a:ext cx="1436584" cy="13626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67553" y="3532094"/>
            <a:ext cx="1165412" cy="1223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62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920678" y="1660930"/>
            <a:ext cx="1541930" cy="867560"/>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Capture/ release</a:t>
            </a:r>
            <a:endParaRPr lang="en-US" sz="2000" dirty="0">
              <a:solidFill>
                <a:schemeClr val="tx1"/>
              </a:solidFill>
            </a:endParaRPr>
          </a:p>
        </p:txBody>
      </p:sp>
      <p:sp>
        <p:nvSpPr>
          <p:cNvPr id="7" name="Rounded Rectangle 6"/>
          <p:cNvSpPr/>
          <p:nvPr/>
        </p:nvSpPr>
        <p:spPr>
          <a:xfrm>
            <a:off x="1965502" y="5649201"/>
            <a:ext cx="1577788" cy="87320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Recapture/ rerelease</a:t>
            </a:r>
            <a:endParaRPr lang="en-US" sz="2000" dirty="0">
              <a:solidFill>
                <a:schemeClr val="tx1"/>
              </a:solidFill>
            </a:endParaRPr>
          </a:p>
        </p:txBody>
      </p:sp>
      <p:sp>
        <p:nvSpPr>
          <p:cNvPr id="8" name="Rounded Rectangle 7"/>
          <p:cNvSpPr/>
          <p:nvPr/>
        </p:nvSpPr>
        <p:spPr>
          <a:xfrm>
            <a:off x="6313750" y="1834153"/>
            <a:ext cx="1602977" cy="429589"/>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9" name="Rounded Rectangle 8"/>
          <p:cNvSpPr/>
          <p:nvPr/>
        </p:nvSpPr>
        <p:spPr>
          <a:xfrm>
            <a:off x="9674864" y="1618518"/>
            <a:ext cx="2186009" cy="788089"/>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12" name="Straight Arrow Connector 11"/>
          <p:cNvCxnSpPr>
            <a:stCxn id="5" idx="3"/>
            <a:endCxn id="8" idx="1"/>
          </p:cNvCxnSpPr>
          <p:nvPr/>
        </p:nvCxnSpPr>
        <p:spPr>
          <a:xfrm flipV="1">
            <a:off x="3462608" y="2048948"/>
            <a:ext cx="2851142" cy="45762"/>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9" idx="1"/>
          </p:cNvCxnSpPr>
          <p:nvPr/>
        </p:nvCxnSpPr>
        <p:spPr>
          <a:xfrm flipV="1">
            <a:off x="7916727" y="2012563"/>
            <a:ext cx="1758137" cy="3638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1920678" y="3091039"/>
            <a:ext cx="1497106" cy="574115"/>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kern="0" dirty="0" smtClean="0">
                <a:solidFill>
                  <a:schemeClr val="tx1"/>
                </a:solidFill>
              </a:rPr>
              <a:t>residence</a:t>
            </a:r>
            <a:endParaRPr lang="en-US" sz="2000" kern="0" dirty="0">
              <a:solidFill>
                <a:schemeClr val="tx1"/>
              </a:solidFill>
            </a:endParaRPr>
          </a:p>
        </p:txBody>
      </p:sp>
      <p:sp>
        <p:nvSpPr>
          <p:cNvPr id="27" name="Rounded Rectangle 26"/>
          <p:cNvSpPr/>
          <p:nvPr/>
        </p:nvSpPr>
        <p:spPr>
          <a:xfrm>
            <a:off x="1965502" y="4428720"/>
            <a:ext cx="1497106" cy="534462"/>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residence</a:t>
            </a:r>
            <a:endParaRPr lang="en-US" sz="2000" dirty="0">
              <a:solidFill>
                <a:schemeClr val="tx1"/>
              </a:solidFill>
            </a:endParaRPr>
          </a:p>
        </p:txBody>
      </p:sp>
      <p:cxnSp>
        <p:nvCxnSpPr>
          <p:cNvPr id="41" name="Straight Arrow Connector 40"/>
          <p:cNvCxnSpPr>
            <a:stCxn id="26" idx="3"/>
            <a:endCxn id="40" idx="1"/>
          </p:cNvCxnSpPr>
          <p:nvPr/>
        </p:nvCxnSpPr>
        <p:spPr>
          <a:xfrm flipV="1">
            <a:off x="3417784" y="3270344"/>
            <a:ext cx="2895966" cy="10775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6" name="Rounded Rectangle 195"/>
          <p:cNvSpPr/>
          <p:nvPr/>
        </p:nvSpPr>
        <p:spPr>
          <a:xfrm>
            <a:off x="6264869" y="5820049"/>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200" name="Rounded Rectangle 199"/>
          <p:cNvSpPr/>
          <p:nvPr/>
        </p:nvSpPr>
        <p:spPr>
          <a:xfrm>
            <a:off x="9587334" y="3118564"/>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FIRST Abiotic</a:t>
            </a:r>
          </a:p>
          <a:p>
            <a:pPr algn="ctr"/>
            <a:r>
              <a:rPr lang="en-US" sz="2000" b="1" dirty="0" smtClean="0">
                <a:solidFill>
                  <a:schemeClr val="tx1"/>
                </a:solidFill>
              </a:rPr>
              <a:t>measurement </a:t>
            </a:r>
            <a:endParaRPr lang="en-US" sz="2000" dirty="0">
              <a:solidFill>
                <a:schemeClr val="tx1"/>
              </a:solidFill>
            </a:endParaRPr>
          </a:p>
        </p:txBody>
      </p:sp>
      <p:cxnSp>
        <p:nvCxnSpPr>
          <p:cNvPr id="212" name="Straight Arrow Connector 211"/>
          <p:cNvCxnSpPr>
            <a:stCxn id="7" idx="3"/>
            <a:endCxn id="196" idx="1"/>
          </p:cNvCxnSpPr>
          <p:nvPr/>
        </p:nvCxnSpPr>
        <p:spPr>
          <a:xfrm>
            <a:off x="3543290" y="6085802"/>
            <a:ext cx="2721579" cy="1"/>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6" name="Rounded Rectangle 215"/>
          <p:cNvSpPr/>
          <p:nvPr/>
        </p:nvSpPr>
        <p:spPr>
          <a:xfrm>
            <a:off x="9587333" y="5700040"/>
            <a:ext cx="2186009" cy="778976"/>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Biotic measurements</a:t>
            </a:r>
          </a:p>
        </p:txBody>
      </p:sp>
      <p:cxnSp>
        <p:nvCxnSpPr>
          <p:cNvPr id="217" name="Straight Arrow Connector 216"/>
          <p:cNvCxnSpPr>
            <a:stCxn id="196" idx="3"/>
            <a:endCxn id="216" idx="1"/>
          </p:cNvCxnSpPr>
          <p:nvPr/>
        </p:nvCxnSpPr>
        <p:spPr>
          <a:xfrm>
            <a:off x="7867846" y="6085803"/>
            <a:ext cx="1719487" cy="372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itle 1"/>
          <p:cNvSpPr>
            <a:spLocks noGrp="1"/>
          </p:cNvSpPr>
          <p:nvPr>
            <p:ph type="title"/>
          </p:nvPr>
        </p:nvSpPr>
        <p:spPr>
          <a:xfrm>
            <a:off x="756392" y="49582"/>
            <a:ext cx="11016953" cy="1325563"/>
          </a:xfrm>
        </p:spPr>
        <p:txBody>
          <a:bodyPr>
            <a:normAutofit/>
          </a:bodyPr>
          <a:lstStyle/>
          <a:p>
            <a:r>
              <a:rPr lang="en-US" sz="3600" dirty="0"/>
              <a:t>OBIS </a:t>
            </a:r>
            <a:r>
              <a:rPr lang="en-US" sz="3600" dirty="0" err="1"/>
              <a:t>env</a:t>
            </a:r>
            <a:r>
              <a:rPr lang="en-US" sz="3600" dirty="0"/>
              <a:t> 2015/17 </a:t>
            </a:r>
            <a:r>
              <a:rPr lang="en-US" sz="3600" dirty="0" smtClean="0"/>
              <a:t>applied to tagging data</a:t>
            </a:r>
            <a:endParaRPr lang="en-US" sz="3600" dirty="0"/>
          </a:p>
        </p:txBody>
      </p:sp>
      <p:cxnSp>
        <p:nvCxnSpPr>
          <p:cNvPr id="35" name="Straight Arrow Connector 34"/>
          <p:cNvCxnSpPr>
            <a:stCxn id="26" idx="3"/>
            <a:endCxn id="200" idx="1"/>
          </p:cNvCxnSpPr>
          <p:nvPr/>
        </p:nvCxnSpPr>
        <p:spPr>
          <a:xfrm>
            <a:off x="3417784" y="3378097"/>
            <a:ext cx="6169550" cy="156152"/>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3"/>
            <a:endCxn id="36" idx="1"/>
          </p:cNvCxnSpPr>
          <p:nvPr/>
        </p:nvCxnSpPr>
        <p:spPr>
          <a:xfrm flipV="1">
            <a:off x="3462608" y="4569987"/>
            <a:ext cx="2851142" cy="125964"/>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7" idx="3"/>
            <a:endCxn id="43" idx="1"/>
          </p:cNvCxnSpPr>
          <p:nvPr/>
        </p:nvCxnSpPr>
        <p:spPr>
          <a:xfrm>
            <a:off x="3462608" y="4695951"/>
            <a:ext cx="6124727" cy="17313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9587335" y="4453399"/>
            <a:ext cx="2186009" cy="831370"/>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FIRST Abiotic</a:t>
            </a:r>
          </a:p>
          <a:p>
            <a:pPr algn="ctr"/>
            <a:r>
              <a:rPr lang="en-US" sz="2000" b="1" dirty="0" smtClean="0">
                <a:solidFill>
                  <a:schemeClr val="tx1"/>
                </a:solidFill>
              </a:rPr>
              <a:t>measurement </a:t>
            </a:r>
            <a:endParaRPr lang="en-US" sz="2000" dirty="0">
              <a:solidFill>
                <a:schemeClr val="tx1"/>
              </a:solidFill>
            </a:endParaRPr>
          </a:p>
        </p:txBody>
      </p:sp>
      <p:sp>
        <p:nvSpPr>
          <p:cNvPr id="36" name="Rounded Rectangle 35"/>
          <p:cNvSpPr/>
          <p:nvPr/>
        </p:nvSpPr>
        <p:spPr>
          <a:xfrm>
            <a:off x="6313750" y="4304233"/>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
        <p:nvSpPr>
          <p:cNvPr id="40" name="Rounded Rectangle 39"/>
          <p:cNvSpPr/>
          <p:nvPr/>
        </p:nvSpPr>
        <p:spPr>
          <a:xfrm>
            <a:off x="6313750" y="3004590"/>
            <a:ext cx="1602977" cy="531507"/>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a:t>
            </a:r>
            <a:endParaRPr lang="en-US" sz="2000" dirty="0">
              <a:solidFill>
                <a:schemeClr val="tx1"/>
              </a:solidFill>
            </a:endParaRPr>
          </a:p>
        </p:txBody>
      </p:sp>
    </p:spTree>
    <p:extLst>
      <p:ext uri="{BB962C8B-B14F-4D97-AF65-F5344CB8AC3E}">
        <p14:creationId xmlns:p14="http://schemas.microsoft.com/office/powerpoint/2010/main" val="356229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445"/>
            <a:ext cx="10515600" cy="1325563"/>
          </a:xfrm>
        </p:spPr>
        <p:txBody>
          <a:bodyPr>
            <a:normAutofit/>
          </a:bodyPr>
          <a:lstStyle/>
          <a:p>
            <a:r>
              <a:rPr lang="en-US" sz="4000" dirty="0">
                <a:sym typeface="Wingdings" panose="05000000000000000000" pitchFamily="2" charset="2"/>
              </a:rPr>
              <a:t>ETN </a:t>
            </a:r>
            <a:r>
              <a:rPr lang="en-US" sz="4000" dirty="0" smtClean="0">
                <a:sym typeface="Wingdings" panose="05000000000000000000" pitchFamily="2" charset="2"/>
              </a:rPr>
              <a:t>fish tag demo </a:t>
            </a:r>
            <a:r>
              <a:rPr lang="en-US" sz="4000" dirty="0">
                <a:sym typeface="Wingdings" panose="05000000000000000000" pitchFamily="2" charset="2"/>
              </a:rPr>
              <a:t>dataset (</a:t>
            </a:r>
            <a:r>
              <a:rPr lang="en-US" sz="4000" dirty="0" smtClean="0">
                <a:sym typeface="Wingdings" panose="05000000000000000000" pitchFamily="2" charset="2"/>
              </a:rPr>
              <a:t>cods </a:t>
            </a:r>
            <a:r>
              <a:rPr lang="en-US" sz="4000" dirty="0">
                <a:sym typeface="Wingdings" panose="05000000000000000000" pitchFamily="2" charset="2"/>
              </a:rPr>
              <a:t>+ eels)</a:t>
            </a:r>
          </a:p>
        </p:txBody>
      </p:sp>
      <p:sp>
        <p:nvSpPr>
          <p:cNvPr id="3" name="Content Placeholder 2"/>
          <p:cNvSpPr>
            <a:spLocks noGrp="1"/>
          </p:cNvSpPr>
          <p:nvPr>
            <p:ph idx="1"/>
          </p:nvPr>
        </p:nvSpPr>
        <p:spPr>
          <a:xfrm>
            <a:off x="838200" y="1825624"/>
            <a:ext cx="10515600" cy="3902823"/>
          </a:xfrm>
        </p:spPr>
        <p:txBody>
          <a:bodyPr>
            <a:normAutofit/>
          </a:bodyPr>
          <a:lstStyle/>
          <a:p>
            <a:pPr lvl="1"/>
            <a:r>
              <a:rPr lang="en-US" dirty="0" smtClean="0">
                <a:sym typeface="Wingdings" panose="05000000000000000000" pitchFamily="2" charset="2"/>
              </a:rPr>
              <a:t>4 years data</a:t>
            </a:r>
          </a:p>
          <a:p>
            <a:pPr lvl="1"/>
            <a:r>
              <a:rPr lang="en-US" dirty="0" smtClean="0">
                <a:sym typeface="Wingdings" panose="05000000000000000000" pitchFamily="2" charset="2"/>
              </a:rPr>
              <a:t>190 tagged fish</a:t>
            </a:r>
          </a:p>
          <a:p>
            <a:pPr lvl="1"/>
            <a:r>
              <a:rPr lang="en-US" dirty="0" smtClean="0">
                <a:sym typeface="Wingdings" panose="05000000000000000000" pitchFamily="2" charset="2"/>
              </a:rPr>
              <a:t>134 receivers</a:t>
            </a:r>
          </a:p>
          <a:p>
            <a:pPr lvl="1"/>
            <a:r>
              <a:rPr lang="en-US" b="1" dirty="0">
                <a:sym typeface="Wingdings" panose="05000000000000000000" pitchFamily="2" charset="2"/>
              </a:rPr>
              <a:t>2.6M</a:t>
            </a:r>
            <a:r>
              <a:rPr lang="en-US" dirty="0">
                <a:sym typeface="Wingdings" panose="05000000000000000000" pitchFamily="2" charset="2"/>
              </a:rPr>
              <a:t> detections </a:t>
            </a:r>
          </a:p>
          <a:p>
            <a:pPr lvl="1"/>
            <a:r>
              <a:rPr lang="en-US" dirty="0" smtClean="0">
                <a:sym typeface="Wingdings" panose="05000000000000000000" pitchFamily="2" charset="2"/>
              </a:rPr>
              <a:t>Average ([latest </a:t>
            </a:r>
            <a:r>
              <a:rPr lang="en-US" dirty="0" err="1" smtClean="0">
                <a:sym typeface="Wingdings" panose="05000000000000000000" pitchFamily="2" charset="2"/>
              </a:rPr>
              <a:t>detectionDate</a:t>
            </a:r>
            <a:r>
              <a:rPr lang="en-US" dirty="0" smtClean="0">
                <a:sym typeface="Wingdings" panose="05000000000000000000" pitchFamily="2" charset="2"/>
              </a:rPr>
              <a:t>] – [earliest </a:t>
            </a:r>
            <a:r>
              <a:rPr lang="en-US" dirty="0" err="1" smtClean="0">
                <a:sym typeface="Wingdings" panose="05000000000000000000" pitchFamily="2" charset="2"/>
              </a:rPr>
              <a:t>detectionDate</a:t>
            </a:r>
            <a:r>
              <a:rPr lang="en-US" dirty="0" smtClean="0">
                <a:sym typeface="Wingdings" panose="05000000000000000000" pitchFamily="2" charset="2"/>
              </a:rPr>
              <a:t>]) = 4.1 months</a:t>
            </a:r>
          </a:p>
        </p:txBody>
      </p:sp>
    </p:spTree>
    <p:extLst>
      <p:ext uri="{BB962C8B-B14F-4D97-AF65-F5344CB8AC3E}">
        <p14:creationId xmlns:p14="http://schemas.microsoft.com/office/powerpoint/2010/main" val="15393785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609729" cy="4584140"/>
          </a:xfrm>
        </p:spPr>
        <p:txBody>
          <a:bodyPr>
            <a:normAutofit fontScale="92500" lnSpcReduction="20000"/>
          </a:bodyPr>
          <a:lstStyle/>
          <a:p>
            <a:pPr marL="457200" lvl="1" indent="0">
              <a:buNone/>
            </a:pPr>
            <a:r>
              <a:rPr lang="en-US" sz="2600" dirty="0" smtClean="0">
                <a:sym typeface="Wingdings" panose="05000000000000000000" pitchFamily="2" charset="2"/>
              </a:rPr>
              <a:t>What </a:t>
            </a:r>
            <a:r>
              <a:rPr lang="en-US" sz="2600" dirty="0">
                <a:sym typeface="Wingdings" panose="05000000000000000000" pitchFamily="2" charset="2"/>
              </a:rPr>
              <a:t>occurs in Belgium Summer 2015? </a:t>
            </a:r>
            <a:endParaRPr lang="en-US" sz="2600" dirty="0" smtClean="0">
              <a:sym typeface="Wingdings" panose="05000000000000000000" pitchFamily="2" charset="2"/>
            </a:endParaRPr>
          </a:p>
          <a:p>
            <a:pPr marL="914400" lvl="2" indent="0">
              <a:buNone/>
            </a:pPr>
            <a:r>
              <a:rPr lang="en-US" sz="2100" dirty="0" smtClean="0">
                <a:sym typeface="Wingdings" panose="05000000000000000000" pitchFamily="2" charset="2"/>
              </a:rPr>
              <a:t>17 </a:t>
            </a:r>
            <a:r>
              <a:rPr lang="en-US" sz="2100" dirty="0">
                <a:sym typeface="Wingdings" panose="05000000000000000000" pitchFamily="2" charset="2"/>
              </a:rPr>
              <a:t>eel specimen at 16 </a:t>
            </a:r>
            <a:r>
              <a:rPr lang="en-US" sz="2100" dirty="0" smtClean="0">
                <a:sym typeface="Wingdings" panose="05000000000000000000" pitchFamily="2" charset="2"/>
              </a:rPr>
              <a:t>stations  </a:t>
            </a:r>
            <a:r>
              <a:rPr lang="en-US" sz="2100" dirty="0">
                <a:sym typeface="Wingdings" panose="05000000000000000000" pitchFamily="2" charset="2"/>
              </a:rPr>
              <a:t>average </a:t>
            </a:r>
            <a:r>
              <a:rPr lang="en-US" sz="2100" b="1" dirty="0">
                <a:sym typeface="Wingdings" panose="05000000000000000000" pitchFamily="2" charset="2"/>
              </a:rPr>
              <a:t>1.7 </a:t>
            </a:r>
            <a:r>
              <a:rPr lang="en-US" sz="2100" b="1" dirty="0" smtClean="0">
                <a:sym typeface="Wingdings" panose="05000000000000000000" pitchFamily="2" charset="2"/>
              </a:rPr>
              <a:t>stations visited per specimen</a:t>
            </a:r>
          </a:p>
          <a:p>
            <a:pPr marL="914400" lvl="2" indent="0">
              <a:buNone/>
            </a:pPr>
            <a:r>
              <a:rPr lang="en-US" sz="2100" dirty="0">
                <a:sym typeface="Wingdings" panose="05000000000000000000" pitchFamily="2" charset="2"/>
              </a:rPr>
              <a:t>16 cod specimen at 8 stations </a:t>
            </a:r>
            <a:r>
              <a:rPr lang="en-US" sz="2100" dirty="0" smtClean="0">
                <a:sym typeface="Wingdings" panose="05000000000000000000" pitchFamily="2" charset="2"/>
              </a:rPr>
              <a:t>  average </a:t>
            </a:r>
            <a:r>
              <a:rPr lang="en-US" sz="2100" b="1" dirty="0">
                <a:sym typeface="Wingdings" panose="05000000000000000000" pitchFamily="2" charset="2"/>
              </a:rPr>
              <a:t>2.7 </a:t>
            </a:r>
            <a:r>
              <a:rPr lang="en-US" sz="2100" b="1" dirty="0" smtClean="0">
                <a:sym typeface="Wingdings" panose="05000000000000000000" pitchFamily="2" charset="2"/>
              </a:rPr>
              <a:t>stations </a:t>
            </a:r>
            <a:r>
              <a:rPr lang="en-US" sz="2100" b="1" dirty="0">
                <a:sym typeface="Wingdings" panose="05000000000000000000" pitchFamily="2" charset="2"/>
              </a:rPr>
              <a:t>visited per </a:t>
            </a:r>
            <a:r>
              <a:rPr lang="en-US" sz="2100" b="1" dirty="0" smtClean="0">
                <a:sym typeface="Wingdings" panose="05000000000000000000" pitchFamily="2" charset="2"/>
              </a:rPr>
              <a:t>specimen</a:t>
            </a:r>
            <a:endParaRPr lang="en-US" sz="2100" dirty="0">
              <a:sym typeface="Wingdings" panose="05000000000000000000" pitchFamily="2" charset="2"/>
            </a:endParaRPr>
          </a:p>
          <a:p>
            <a:pPr lvl="1"/>
            <a:endParaRPr lang="en-US" dirty="0" smtClean="0">
              <a:sym typeface="Wingdings" panose="05000000000000000000" pitchFamily="2" charset="2"/>
            </a:endParaRPr>
          </a:p>
          <a:p>
            <a:pPr lvl="1"/>
            <a:endParaRPr lang="en-US" dirty="0">
              <a:sym typeface="Wingdings" panose="05000000000000000000" pitchFamily="2" charset="2"/>
            </a:endParaRPr>
          </a:p>
          <a:p>
            <a:pPr marL="457200" lvl="1" indent="0">
              <a:buNone/>
            </a:pPr>
            <a:r>
              <a:rPr lang="en-US" dirty="0" smtClean="0">
                <a:sym typeface="Wingdings" panose="05000000000000000000" pitchFamily="2" charset="2"/>
              </a:rPr>
              <a:t># Residences per receiver with 1 hour cut off  (total =  150k records)</a:t>
            </a:r>
          </a:p>
          <a:p>
            <a:pPr lvl="2">
              <a:buFont typeface="Wingdings" panose="05000000000000000000" pitchFamily="2" charset="2"/>
              <a:buChar char="à"/>
            </a:pPr>
            <a:r>
              <a:rPr lang="en-US" sz="2200" dirty="0" smtClean="0">
                <a:sym typeface="Wingdings" panose="05000000000000000000" pitchFamily="2" charset="2"/>
              </a:rPr>
              <a:t>6.6 residences per specimen per day</a:t>
            </a:r>
          </a:p>
          <a:p>
            <a:pPr marL="1371600" lvl="3" indent="0">
              <a:buNone/>
            </a:pPr>
            <a:r>
              <a:rPr lang="en-US" sz="2200" dirty="0">
                <a:sym typeface="Wingdings" panose="05000000000000000000" pitchFamily="2" charset="2"/>
              </a:rPr>
              <a:t>	</a:t>
            </a:r>
            <a:r>
              <a:rPr lang="en-US" sz="2200" b="1" dirty="0" smtClean="0">
                <a:sym typeface="Wingdings" panose="05000000000000000000" pitchFamily="2" charset="2"/>
              </a:rPr>
              <a:t>5.5K</a:t>
            </a:r>
            <a:r>
              <a:rPr lang="en-US" sz="2200" dirty="0" smtClean="0">
                <a:sym typeface="Wingdings" panose="05000000000000000000" pitchFamily="2" charset="2"/>
              </a:rPr>
              <a:t> </a:t>
            </a:r>
            <a:r>
              <a:rPr lang="en-US" sz="2200" dirty="0">
                <a:sym typeface="Wingdings" panose="05000000000000000000" pitchFamily="2" charset="2"/>
              </a:rPr>
              <a:t>records for </a:t>
            </a:r>
            <a:r>
              <a:rPr lang="en-US" sz="2200" dirty="0" smtClean="0">
                <a:sym typeface="Wingdings" panose="05000000000000000000" pitchFamily="2" charset="2"/>
              </a:rPr>
              <a:t> eel</a:t>
            </a:r>
            <a:endParaRPr lang="en-US" sz="2200" dirty="0">
              <a:sym typeface="Wingdings" panose="05000000000000000000" pitchFamily="2" charset="2"/>
            </a:endParaRPr>
          </a:p>
          <a:p>
            <a:pPr marL="1371600" lvl="3" indent="0">
              <a:buNone/>
            </a:pPr>
            <a:r>
              <a:rPr lang="en-US" sz="2200" dirty="0">
                <a:sym typeface="Wingdings" panose="05000000000000000000" pitchFamily="2" charset="2"/>
              </a:rPr>
              <a:t>	</a:t>
            </a:r>
            <a:r>
              <a:rPr lang="en-US" sz="2200" b="1" dirty="0" smtClean="0">
                <a:sym typeface="Wingdings" panose="05000000000000000000" pitchFamily="2" charset="2"/>
              </a:rPr>
              <a:t>13K</a:t>
            </a:r>
            <a:r>
              <a:rPr lang="en-US" sz="2200" dirty="0" smtClean="0">
                <a:sym typeface="Wingdings" panose="05000000000000000000" pitchFamily="2" charset="2"/>
              </a:rPr>
              <a:t> </a:t>
            </a:r>
            <a:r>
              <a:rPr lang="en-US" sz="2200" dirty="0">
                <a:sym typeface="Wingdings" panose="05000000000000000000" pitchFamily="2" charset="2"/>
              </a:rPr>
              <a:t>record for </a:t>
            </a:r>
            <a:r>
              <a:rPr lang="en-US" sz="2200" dirty="0" smtClean="0">
                <a:sym typeface="Wingdings" panose="05000000000000000000" pitchFamily="2" charset="2"/>
              </a:rPr>
              <a:t>cod</a:t>
            </a:r>
            <a:endParaRPr lang="en-US" sz="2200" dirty="0">
              <a:sym typeface="Wingdings" panose="05000000000000000000" pitchFamily="2" charset="2"/>
            </a:endParaRPr>
          </a:p>
          <a:p>
            <a:endParaRPr lang="en-US" dirty="0" smtClean="0"/>
          </a:p>
          <a:p>
            <a:pPr lvl="1"/>
            <a:r>
              <a:rPr lang="en-US" dirty="0">
                <a:sym typeface="Wingdings" panose="05000000000000000000" pitchFamily="2" charset="2"/>
              </a:rPr>
              <a:t># Residences per receiver with </a:t>
            </a:r>
            <a:r>
              <a:rPr lang="en-US" dirty="0" smtClean="0">
                <a:sym typeface="Wingdings" panose="05000000000000000000" pitchFamily="2" charset="2"/>
              </a:rPr>
              <a:t>24 </a:t>
            </a:r>
            <a:r>
              <a:rPr lang="en-US" dirty="0">
                <a:sym typeface="Wingdings" panose="05000000000000000000" pitchFamily="2" charset="2"/>
              </a:rPr>
              <a:t>hour cut </a:t>
            </a:r>
            <a:r>
              <a:rPr lang="en-US" dirty="0" smtClean="0">
                <a:sym typeface="Wingdings" panose="05000000000000000000" pitchFamily="2" charset="2"/>
              </a:rPr>
              <a:t>off  (total = 17k records)</a:t>
            </a:r>
            <a:endParaRPr lang="en-US" dirty="0">
              <a:sym typeface="Wingdings" panose="05000000000000000000" pitchFamily="2" charset="2"/>
            </a:endParaRPr>
          </a:p>
          <a:p>
            <a:pPr lvl="2">
              <a:buFont typeface="Wingdings" panose="05000000000000000000" pitchFamily="2" charset="2"/>
              <a:buChar char="à"/>
            </a:pPr>
            <a:r>
              <a:rPr lang="en-US" sz="2200" dirty="0" smtClean="0">
                <a:sym typeface="Wingdings" panose="05000000000000000000" pitchFamily="2" charset="2"/>
              </a:rPr>
              <a:t>0.7 </a:t>
            </a:r>
            <a:r>
              <a:rPr lang="en-US" sz="2200" dirty="0">
                <a:sym typeface="Wingdings" panose="05000000000000000000" pitchFamily="2" charset="2"/>
              </a:rPr>
              <a:t>residences per specimen per day</a:t>
            </a:r>
          </a:p>
          <a:p>
            <a:pPr marL="1828800" lvl="4" indent="0">
              <a:buNone/>
            </a:pPr>
            <a:r>
              <a:rPr lang="en-US" sz="2200" b="1" dirty="0" smtClean="0">
                <a:sym typeface="Wingdings" panose="05000000000000000000" pitchFamily="2" charset="2"/>
              </a:rPr>
              <a:t>604 </a:t>
            </a:r>
            <a:r>
              <a:rPr lang="en-US" sz="2200" dirty="0">
                <a:sym typeface="Wingdings" panose="05000000000000000000" pitchFamily="2" charset="2"/>
              </a:rPr>
              <a:t>records for </a:t>
            </a:r>
            <a:r>
              <a:rPr lang="en-US" sz="2200" dirty="0" smtClean="0">
                <a:sym typeface="Wingdings" panose="05000000000000000000" pitchFamily="2" charset="2"/>
              </a:rPr>
              <a:t>eel </a:t>
            </a:r>
          </a:p>
          <a:p>
            <a:pPr marL="1828800" lvl="4" indent="0">
              <a:buNone/>
            </a:pPr>
            <a:r>
              <a:rPr lang="en-US" sz="2200" b="1" dirty="0" smtClean="0">
                <a:sym typeface="Wingdings" panose="05000000000000000000" pitchFamily="2" charset="2"/>
              </a:rPr>
              <a:t>1,121</a:t>
            </a:r>
            <a:r>
              <a:rPr lang="en-US" sz="2200" dirty="0" smtClean="0">
                <a:sym typeface="Wingdings" panose="05000000000000000000" pitchFamily="2" charset="2"/>
              </a:rPr>
              <a:t> records for cod</a:t>
            </a:r>
            <a:endParaRPr lang="en-US" dirty="0"/>
          </a:p>
        </p:txBody>
      </p:sp>
      <p:sp>
        <p:nvSpPr>
          <p:cNvPr id="5" name="Title 1"/>
          <p:cNvSpPr txBox="1">
            <a:spLocks/>
          </p:cNvSpPr>
          <p:nvPr/>
        </p:nvSpPr>
        <p:spPr>
          <a:xfrm>
            <a:off x="445994" y="285799"/>
            <a:ext cx="1130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ym typeface="Wingdings" panose="05000000000000000000" pitchFamily="2" charset="2"/>
              </a:rPr>
              <a:t>ETN fish tag demo dataset (cods + eels) -&gt; residences</a:t>
            </a:r>
            <a:endParaRPr lang="en-US" sz="4000" dirty="0">
              <a:sym typeface="Wingdings" panose="05000000000000000000" pitchFamily="2" charset="2"/>
            </a:endParaRPr>
          </a:p>
        </p:txBody>
      </p:sp>
    </p:spTree>
    <p:extLst>
      <p:ext uri="{BB962C8B-B14F-4D97-AF65-F5344CB8AC3E}">
        <p14:creationId xmlns:p14="http://schemas.microsoft.com/office/powerpoint/2010/main" val="199813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from OBIS to ETN</a:t>
            </a:r>
            <a:endParaRPr lang="en-US" dirty="0"/>
          </a:p>
        </p:txBody>
      </p:sp>
      <p:sp>
        <p:nvSpPr>
          <p:cNvPr id="3" name="Content Placeholder 2"/>
          <p:cNvSpPr>
            <a:spLocks noGrp="1"/>
          </p:cNvSpPr>
          <p:nvPr>
            <p:ph idx="1"/>
          </p:nvPr>
        </p:nvSpPr>
        <p:spPr/>
        <p:txBody>
          <a:bodyPr/>
          <a:lstStyle/>
          <a:p>
            <a:r>
              <a:rPr lang="en-US" dirty="0" err="1" smtClean="0"/>
              <a:t>OrganismID</a:t>
            </a:r>
            <a:r>
              <a:rPr lang="en-US" dirty="0" smtClean="0"/>
              <a:t> could be a URI linking to the detailed track of the organism at ETN</a:t>
            </a:r>
          </a:p>
          <a:p>
            <a:endParaRPr lang="en-US" dirty="0" smtClean="0"/>
          </a:p>
          <a:p>
            <a:r>
              <a:rPr lang="en-US" dirty="0" err="1" smtClean="0"/>
              <a:t>LocationID</a:t>
            </a:r>
            <a:r>
              <a:rPr lang="en-US" dirty="0" smtClean="0"/>
              <a:t>?</a:t>
            </a:r>
            <a:endParaRPr lang="en-US" dirty="0"/>
          </a:p>
        </p:txBody>
      </p:sp>
    </p:spTree>
    <p:extLst>
      <p:ext uri="{BB962C8B-B14F-4D97-AF65-F5344CB8AC3E}">
        <p14:creationId xmlns:p14="http://schemas.microsoft.com/office/powerpoint/2010/main" val="1973247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615" y="1973541"/>
            <a:ext cx="2962688" cy="45154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66" y="1992593"/>
            <a:ext cx="6773220" cy="4477375"/>
          </a:xfrm>
          <a:prstGeom prst="rect">
            <a:avLst/>
          </a:prstGeom>
        </p:spPr>
      </p:pic>
      <p:sp>
        <p:nvSpPr>
          <p:cNvPr id="7" name="TextBox 6"/>
          <p:cNvSpPr txBox="1"/>
          <p:nvPr/>
        </p:nvSpPr>
        <p:spPr>
          <a:xfrm>
            <a:off x="7723615" y="1416375"/>
            <a:ext cx="2962688" cy="369332"/>
          </a:xfrm>
          <a:prstGeom prst="rect">
            <a:avLst/>
          </a:prstGeom>
          <a:noFill/>
        </p:spPr>
        <p:txBody>
          <a:bodyPr wrap="square" rtlCol="0">
            <a:spAutoFit/>
          </a:bodyPr>
          <a:lstStyle/>
          <a:p>
            <a:r>
              <a:rPr lang="en-US" b="1" dirty="0" smtClean="0"/>
              <a:t>Belgium – Summer of 2013</a:t>
            </a:r>
            <a:endParaRPr lang="en-US" b="1" dirty="0"/>
          </a:p>
        </p:txBody>
      </p:sp>
      <p:sp>
        <p:nvSpPr>
          <p:cNvPr id="8" name="Title 1"/>
          <p:cNvSpPr txBox="1">
            <a:spLocks/>
          </p:cNvSpPr>
          <p:nvPr/>
        </p:nvSpPr>
        <p:spPr>
          <a:xfrm>
            <a:off x="712695" y="2754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Idea’s for grouping idea’s by aggregator (OBIS)</a:t>
            </a:r>
            <a:endParaRPr lang="en-US" dirty="0"/>
          </a:p>
        </p:txBody>
      </p:sp>
    </p:spTree>
    <p:extLst>
      <p:ext uri="{BB962C8B-B14F-4D97-AF65-F5344CB8AC3E}">
        <p14:creationId xmlns:p14="http://schemas.microsoft.com/office/powerpoint/2010/main" val="560385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5" y="275478"/>
            <a:ext cx="10515600" cy="1325563"/>
          </a:xfrm>
        </p:spPr>
        <p:txBody>
          <a:bodyPr/>
          <a:lstStyle/>
          <a:p>
            <a:r>
              <a:rPr lang="en-US" dirty="0" smtClean="0"/>
              <a:t>Idea’s for </a:t>
            </a:r>
            <a:r>
              <a:rPr lang="en-US" dirty="0"/>
              <a:t>g</a:t>
            </a:r>
            <a:r>
              <a:rPr lang="en-US" dirty="0" smtClean="0"/>
              <a:t>rouping idea’s by aggregator (OBIS)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lphaLcPeriod"/>
            </a:pPr>
            <a:r>
              <a:rPr lang="en-US" dirty="0" smtClean="0"/>
              <a:t>Download portal only contains the capture (or recapture) records with a link to the track </a:t>
            </a:r>
          </a:p>
          <a:p>
            <a:pPr marL="914400" lvl="1" indent="-457200">
              <a:buFont typeface="+mj-lt"/>
              <a:buAutoNum type="alphaLcPeriod"/>
            </a:pPr>
            <a:endParaRPr lang="en-US" dirty="0" smtClean="0"/>
          </a:p>
          <a:p>
            <a:pPr marL="514350" indent="-514350">
              <a:buFont typeface="+mj-lt"/>
              <a:buAutoNum type="alphaLcPeriod"/>
            </a:pPr>
            <a:r>
              <a:rPr lang="en-US" dirty="0" smtClean="0"/>
              <a:t>Download portal provides a single record for each specimen with link  to the track. Portal search function considers the entire track to determine whether to include.</a:t>
            </a:r>
          </a:p>
          <a:p>
            <a:pPr marL="514350" indent="-514350">
              <a:buFont typeface="+mj-lt"/>
              <a:buAutoNum type="alphaLcPeriod"/>
            </a:pPr>
            <a:endParaRPr lang="en-US" dirty="0"/>
          </a:p>
          <a:p>
            <a:pPr marL="514350" indent="-514350">
              <a:buFont typeface="+mj-lt"/>
              <a:buAutoNum type="alphaLcPeriod"/>
            </a:pPr>
            <a:r>
              <a:rPr lang="en-US" dirty="0" smtClean="0"/>
              <a:t>Download portal provides information about presence of the species without  focus on the specimen itself</a:t>
            </a:r>
          </a:p>
          <a:p>
            <a:pPr marL="914400" lvl="1" indent="-457200">
              <a:buFont typeface="+mj-lt"/>
              <a:buAutoNum type="alphaLcPeriod"/>
            </a:pPr>
            <a:r>
              <a:rPr lang="en-US" dirty="0" smtClean="0"/>
              <a:t>e.g. the portal says X tracked specimens of species Y occurred in this grid for this time period</a:t>
            </a:r>
          </a:p>
          <a:p>
            <a:pPr marL="914400" lvl="1" indent="-457200">
              <a:buFont typeface="+mj-lt"/>
              <a:buAutoNum type="alphaLcPeriod"/>
            </a:pPr>
            <a:r>
              <a:rPr lang="en-US" dirty="0" smtClean="0"/>
              <a:t>Resulting gridded record could even pool specimens from different datasets together?</a:t>
            </a:r>
          </a:p>
        </p:txBody>
      </p:sp>
    </p:spTree>
    <p:extLst>
      <p:ext uri="{BB962C8B-B14F-4D97-AF65-F5344CB8AC3E}">
        <p14:creationId xmlns:p14="http://schemas.microsoft.com/office/powerpoint/2010/main" val="26625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256240" y="1340768"/>
            <a:ext cx="1905252" cy="2850752"/>
          </a:xfrm>
          <a:prstGeom prst="rect">
            <a:avLst/>
          </a:prstGeom>
        </p:spPr>
      </p:pic>
      <p:pic>
        <p:nvPicPr>
          <p:cNvPr id="6" name="Picture 5"/>
          <p:cNvPicPr>
            <a:picLocks noChangeAspect="1"/>
          </p:cNvPicPr>
          <p:nvPr/>
        </p:nvPicPr>
        <p:blipFill>
          <a:blip r:embed="rId4"/>
          <a:stretch>
            <a:fillRect/>
          </a:stretch>
        </p:blipFill>
        <p:spPr>
          <a:xfrm>
            <a:off x="5159896" y="1340769"/>
            <a:ext cx="2881292" cy="2160969"/>
          </a:xfrm>
          <a:prstGeom prst="rect">
            <a:avLst/>
          </a:prstGeom>
        </p:spPr>
      </p:pic>
      <p:sp>
        <p:nvSpPr>
          <p:cNvPr id="7" name="Rectangle 6"/>
          <p:cNvSpPr/>
          <p:nvPr/>
        </p:nvSpPr>
        <p:spPr>
          <a:xfrm>
            <a:off x="5159897" y="3502750"/>
            <a:ext cx="2881291" cy="307777"/>
          </a:xfrm>
          <a:prstGeom prst="rect">
            <a:avLst/>
          </a:prstGeom>
        </p:spPr>
        <p:txBody>
          <a:bodyPr wrap="square">
            <a:spAutoFit/>
          </a:bodyPr>
          <a:lstStyle/>
          <a:p>
            <a:pPr algn="ctr"/>
            <a:r>
              <a:rPr lang="en-US" sz="1400" dirty="0"/>
              <a:t>Core sample from a Van Veen grab</a:t>
            </a:r>
          </a:p>
        </p:txBody>
      </p:sp>
      <p:sp>
        <p:nvSpPr>
          <p:cNvPr id="8" name="TextBox 7"/>
          <p:cNvSpPr txBox="1"/>
          <p:nvPr/>
        </p:nvSpPr>
        <p:spPr>
          <a:xfrm>
            <a:off x="8282570" y="4201343"/>
            <a:ext cx="1878923" cy="523220"/>
          </a:xfrm>
          <a:prstGeom prst="rect">
            <a:avLst/>
          </a:prstGeom>
          <a:noFill/>
        </p:spPr>
        <p:txBody>
          <a:bodyPr wrap="square" rtlCol="0">
            <a:spAutoFit/>
          </a:bodyPr>
          <a:lstStyle/>
          <a:p>
            <a:pPr algn="ctr"/>
            <a:r>
              <a:rPr lang="en-US" sz="1400" dirty="0"/>
              <a:t>Water sample from </a:t>
            </a:r>
            <a:r>
              <a:rPr lang="en-US" sz="1400" dirty="0" err="1"/>
              <a:t>Niskin</a:t>
            </a:r>
            <a:r>
              <a:rPr lang="en-US" sz="1400" dirty="0"/>
              <a:t> bottle</a:t>
            </a:r>
          </a:p>
        </p:txBody>
      </p:sp>
      <p:sp>
        <p:nvSpPr>
          <p:cNvPr id="9" name="TextBox 8"/>
          <p:cNvSpPr txBox="1"/>
          <p:nvPr/>
        </p:nvSpPr>
        <p:spPr>
          <a:xfrm>
            <a:off x="8256241" y="6288992"/>
            <a:ext cx="2217821" cy="307777"/>
          </a:xfrm>
          <a:prstGeom prst="rect">
            <a:avLst/>
          </a:prstGeom>
          <a:noFill/>
        </p:spPr>
        <p:txBody>
          <a:bodyPr wrap="square" rtlCol="0">
            <a:spAutoFit/>
          </a:bodyPr>
          <a:lstStyle/>
          <a:p>
            <a:pPr algn="ctr"/>
            <a:r>
              <a:rPr lang="en-US" sz="1400" dirty="0"/>
              <a:t>plankton net with CTD</a:t>
            </a:r>
          </a:p>
        </p:txBody>
      </p:sp>
      <p:pic>
        <p:nvPicPr>
          <p:cNvPr id="10" name="Picture 9"/>
          <p:cNvPicPr>
            <a:picLocks noChangeAspect="1"/>
          </p:cNvPicPr>
          <p:nvPr/>
        </p:nvPicPr>
        <p:blipFill>
          <a:blip r:embed="rId5"/>
          <a:stretch>
            <a:fillRect/>
          </a:stretch>
        </p:blipFill>
        <p:spPr>
          <a:xfrm>
            <a:off x="2008954" y="4171860"/>
            <a:ext cx="2849947" cy="2137460"/>
          </a:xfrm>
          <a:prstGeom prst="rect">
            <a:avLst/>
          </a:prstGeom>
        </p:spPr>
      </p:pic>
      <p:pic>
        <p:nvPicPr>
          <p:cNvPr id="11" name="Picture 10"/>
          <p:cNvPicPr>
            <a:picLocks noChangeAspect="1"/>
          </p:cNvPicPr>
          <p:nvPr/>
        </p:nvPicPr>
        <p:blipFill>
          <a:blip r:embed="rId6"/>
          <a:stretch>
            <a:fillRect/>
          </a:stretch>
        </p:blipFill>
        <p:spPr>
          <a:xfrm>
            <a:off x="5159896" y="4001226"/>
            <a:ext cx="2881292" cy="1918117"/>
          </a:xfrm>
          <a:prstGeom prst="rect">
            <a:avLst/>
          </a:prstGeom>
        </p:spPr>
      </p:pic>
      <p:sp>
        <p:nvSpPr>
          <p:cNvPr id="12" name="TextBox 11"/>
          <p:cNvSpPr txBox="1"/>
          <p:nvPr/>
        </p:nvSpPr>
        <p:spPr>
          <a:xfrm>
            <a:off x="5159897" y="5929536"/>
            <a:ext cx="2881291" cy="307777"/>
          </a:xfrm>
          <a:prstGeom prst="rect">
            <a:avLst/>
          </a:prstGeom>
          <a:noFill/>
        </p:spPr>
        <p:txBody>
          <a:bodyPr wrap="square" rtlCol="0">
            <a:spAutoFit/>
          </a:bodyPr>
          <a:lstStyle/>
          <a:p>
            <a:pPr algn="ctr"/>
            <a:r>
              <a:rPr lang="en-US" sz="1400" dirty="0"/>
              <a:t>Video plankton recorder</a:t>
            </a:r>
          </a:p>
        </p:txBody>
      </p:sp>
      <p:sp>
        <p:nvSpPr>
          <p:cNvPr id="13" name="TextBox 12"/>
          <p:cNvSpPr txBox="1"/>
          <p:nvPr/>
        </p:nvSpPr>
        <p:spPr>
          <a:xfrm>
            <a:off x="4028942" y="6294475"/>
            <a:ext cx="842923" cy="307777"/>
          </a:xfrm>
          <a:prstGeom prst="rect">
            <a:avLst/>
          </a:prstGeom>
          <a:noFill/>
        </p:spPr>
        <p:txBody>
          <a:bodyPr wrap="none" rtlCol="0">
            <a:spAutoFit/>
          </a:bodyPr>
          <a:lstStyle/>
          <a:p>
            <a:r>
              <a:rPr lang="en-US" sz="1400" dirty="0"/>
              <a:t>OTN tags</a:t>
            </a:r>
          </a:p>
        </p:txBody>
      </p:sp>
      <p:pic>
        <p:nvPicPr>
          <p:cNvPr id="14" name="Picture 13"/>
          <p:cNvPicPr>
            <a:picLocks noChangeAspect="1"/>
          </p:cNvPicPr>
          <p:nvPr/>
        </p:nvPicPr>
        <p:blipFill>
          <a:blip r:embed="rId7"/>
          <a:stretch>
            <a:fillRect/>
          </a:stretch>
        </p:blipFill>
        <p:spPr>
          <a:xfrm>
            <a:off x="8256241" y="4826323"/>
            <a:ext cx="2217821" cy="1478547"/>
          </a:xfrm>
          <a:prstGeom prst="rect">
            <a:avLst/>
          </a:prstGeom>
        </p:spPr>
      </p:pic>
      <p:sp>
        <p:nvSpPr>
          <p:cNvPr id="16" name="Rectangle 15"/>
          <p:cNvSpPr/>
          <p:nvPr/>
        </p:nvSpPr>
        <p:spPr>
          <a:xfrm>
            <a:off x="2035612" y="3502916"/>
            <a:ext cx="2897673" cy="523220"/>
          </a:xfrm>
          <a:prstGeom prst="rect">
            <a:avLst/>
          </a:prstGeom>
        </p:spPr>
        <p:txBody>
          <a:bodyPr wrap="square">
            <a:spAutoFit/>
          </a:bodyPr>
          <a:lstStyle/>
          <a:p>
            <a:pPr algn="ctr"/>
            <a:r>
              <a:rPr lang="en-US" sz="1400" dirty="0" err="1"/>
              <a:t>Meiofauna</a:t>
            </a:r>
            <a:r>
              <a:rPr lang="en-US" sz="1400" dirty="0"/>
              <a:t> and associated sediment sampling</a:t>
            </a:r>
          </a:p>
        </p:txBody>
      </p:sp>
      <p:pic>
        <p:nvPicPr>
          <p:cNvPr id="3075" name="Picture 3" descr="S:\datac\Projects\Afgelopen projecten\Marbef\Datasets\Manuela\RAINBASE_foto's\DSCN1487.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36139" y="1330005"/>
            <a:ext cx="2897146" cy="217274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a:spLocks/>
          </p:cNvSpPr>
          <p:nvPr/>
        </p:nvSpPr>
        <p:spPr>
          <a:xfrm>
            <a:off x="1775520" y="-29328"/>
            <a:ext cx="8892480" cy="922114"/>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2000" b="1" kern="1200" spc="0">
                <a:solidFill>
                  <a:srgbClr val="006666"/>
                </a:solidFill>
                <a:latin typeface="+mn-lt"/>
                <a:ea typeface="Verdana" panose="020B0604030504040204" pitchFamily="34" charset="0"/>
                <a:cs typeface="Verdana" panose="020B0604030504040204" pitchFamily="34" charset="0"/>
              </a:defRPr>
            </a:lvl1pPr>
          </a:lstStyle>
          <a:p>
            <a:r>
              <a:rPr lang="nl-BE" sz="2400" dirty="0" err="1"/>
              <a:t>Biological</a:t>
            </a:r>
            <a:r>
              <a:rPr lang="nl-BE" sz="2400" dirty="0"/>
              <a:t> samples: more </a:t>
            </a:r>
            <a:r>
              <a:rPr lang="nl-BE" sz="2400" dirty="0" err="1"/>
              <a:t>than</a:t>
            </a:r>
            <a:r>
              <a:rPr lang="nl-BE" sz="2400" dirty="0"/>
              <a:t> </a:t>
            </a:r>
            <a:r>
              <a:rPr lang="nl-BE" sz="2400" dirty="0" err="1"/>
              <a:t>just</a:t>
            </a:r>
            <a:r>
              <a:rPr lang="nl-BE" sz="2400" dirty="0"/>
              <a:t> species </a:t>
            </a:r>
            <a:r>
              <a:rPr lang="nl-BE" sz="2400" dirty="0" err="1"/>
              <a:t>occurrences</a:t>
            </a:r>
            <a:r>
              <a:rPr lang="nl-BE" sz="2400" dirty="0"/>
              <a:t>…</a:t>
            </a:r>
          </a:p>
        </p:txBody>
      </p:sp>
    </p:spTree>
    <p:extLst>
      <p:ext uri="{BB962C8B-B14F-4D97-AF65-F5344CB8AC3E}">
        <p14:creationId xmlns:p14="http://schemas.microsoft.com/office/powerpoint/2010/main" val="3093640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a:t>
            </a:r>
            <a:endParaRPr lang="en-US" dirty="0"/>
          </a:p>
        </p:txBody>
      </p:sp>
      <p:sp>
        <p:nvSpPr>
          <p:cNvPr id="3" name="Content Placeholder 2"/>
          <p:cNvSpPr>
            <a:spLocks noGrp="1"/>
          </p:cNvSpPr>
          <p:nvPr>
            <p:ph idx="1"/>
          </p:nvPr>
        </p:nvSpPr>
        <p:spPr>
          <a:xfrm>
            <a:off x="1017493" y="1915271"/>
            <a:ext cx="11049001" cy="4781363"/>
          </a:xfrm>
        </p:spPr>
        <p:txBody>
          <a:bodyPr>
            <a:normAutofit/>
          </a:bodyPr>
          <a:lstStyle/>
          <a:p>
            <a:r>
              <a:rPr lang="en-US" dirty="0" smtClean="0"/>
              <a:t>What kind of detail does OBIS need to produce data products?</a:t>
            </a:r>
          </a:p>
          <a:p>
            <a:endParaRPr lang="en-US" dirty="0" smtClean="0"/>
          </a:p>
          <a:p>
            <a:r>
              <a:rPr lang="en-US" dirty="0" smtClean="0"/>
              <a:t>Define </a:t>
            </a:r>
            <a:r>
              <a:rPr lang="en-US" b="1" dirty="0" smtClean="0"/>
              <a:t>how</a:t>
            </a:r>
            <a:r>
              <a:rPr lang="en-US" dirty="0" smtClean="0"/>
              <a:t> data should be downloaded from OBIS portal.</a:t>
            </a:r>
          </a:p>
          <a:p>
            <a:pPr marL="0" indent="0">
              <a:buNone/>
            </a:pPr>
            <a:endParaRPr lang="en-US" dirty="0"/>
          </a:p>
          <a:p>
            <a:r>
              <a:rPr lang="en-US" dirty="0" smtClean="0"/>
              <a:t>Should this be defined by the </a:t>
            </a:r>
            <a:r>
              <a:rPr lang="en-US" b="1" dirty="0" smtClean="0"/>
              <a:t>provider</a:t>
            </a:r>
            <a:r>
              <a:rPr lang="en-US" dirty="0" smtClean="0"/>
              <a:t> (ETN) or by the </a:t>
            </a:r>
            <a:r>
              <a:rPr lang="en-US" b="1" dirty="0" smtClean="0"/>
              <a:t>aggregator</a:t>
            </a:r>
            <a:r>
              <a:rPr lang="en-US" dirty="0" smtClean="0"/>
              <a:t> (OBIS)?</a:t>
            </a:r>
          </a:p>
          <a:p>
            <a:pPr marL="457200" lvl="1" indent="0">
              <a:buNone/>
            </a:pPr>
            <a:endParaRPr lang="en-US" dirty="0" smtClean="0">
              <a:sym typeface="Wingdings" panose="05000000000000000000" pitchFamily="2" charset="2"/>
            </a:endParaRPr>
          </a:p>
        </p:txBody>
      </p:sp>
    </p:spTree>
    <p:extLst>
      <p:ext uri="{BB962C8B-B14F-4D97-AF65-F5344CB8AC3E}">
        <p14:creationId xmlns:p14="http://schemas.microsoft.com/office/powerpoint/2010/main" val="1276021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defined by provider</a:t>
            </a:r>
            <a:endParaRPr lang="en-US" dirty="0"/>
          </a:p>
        </p:txBody>
      </p:sp>
      <p:sp>
        <p:nvSpPr>
          <p:cNvPr id="3" name="Content Placeholder 2"/>
          <p:cNvSpPr>
            <a:spLocks noGrp="1"/>
          </p:cNvSpPr>
          <p:nvPr>
            <p:ph idx="1"/>
          </p:nvPr>
        </p:nvSpPr>
        <p:spPr>
          <a:xfrm>
            <a:off x="838200" y="1861483"/>
            <a:ext cx="10515600" cy="4853081"/>
          </a:xfrm>
        </p:spPr>
        <p:txBody>
          <a:bodyPr>
            <a:normAutofit fontScale="92500" lnSpcReduction="10000"/>
          </a:bodyPr>
          <a:lstStyle/>
          <a:p>
            <a:r>
              <a:rPr lang="en-US" dirty="0" smtClean="0"/>
              <a:t>Needs to be integrated into the format </a:t>
            </a:r>
            <a:r>
              <a:rPr lang="en-US" dirty="0" smtClean="0">
                <a:sym typeface="Wingdings" panose="05000000000000000000" pitchFamily="2" charset="2"/>
              </a:rPr>
              <a:t> </a:t>
            </a:r>
          </a:p>
          <a:p>
            <a:pPr lvl="1">
              <a:buFont typeface="Wingdings" panose="05000000000000000000" pitchFamily="2" charset="2"/>
              <a:buChar char="à"/>
            </a:pPr>
            <a:r>
              <a:rPr lang="en-US" sz="2800" dirty="0" smtClean="0">
                <a:sym typeface="Wingdings" panose="05000000000000000000" pitchFamily="2" charset="2"/>
              </a:rPr>
              <a:t>need event hierarchy</a:t>
            </a:r>
          </a:p>
          <a:p>
            <a:endParaRPr lang="en-US" dirty="0" smtClean="0">
              <a:sym typeface="Wingdings" panose="05000000000000000000" pitchFamily="2" charset="2"/>
            </a:endParaRPr>
          </a:p>
          <a:p>
            <a:r>
              <a:rPr lang="en-US" dirty="0" smtClean="0"/>
              <a:t>Possible to tailor-make aggregates for your dataset </a:t>
            </a:r>
          </a:p>
          <a:p>
            <a:pPr lvl="1"/>
            <a:r>
              <a:rPr lang="en-US" dirty="0" smtClean="0"/>
              <a:t>(regional differences, species differences,…)</a:t>
            </a:r>
          </a:p>
          <a:p>
            <a:endParaRPr lang="en-US" dirty="0"/>
          </a:p>
          <a:p>
            <a:r>
              <a:rPr lang="en-US" dirty="0" smtClean="0"/>
              <a:t>Different providers may have different views for solving the same problem</a:t>
            </a:r>
          </a:p>
          <a:p>
            <a:pPr marL="0" indent="0">
              <a:buNone/>
            </a:pPr>
            <a:endParaRPr lang="en-US" dirty="0"/>
          </a:p>
          <a:p>
            <a:r>
              <a:rPr lang="en-US" dirty="0" smtClean="0"/>
              <a:t>Not all datasets will do this (correctly – complex,… )</a:t>
            </a:r>
          </a:p>
          <a:p>
            <a:endParaRPr lang="en-US" dirty="0" smtClean="0"/>
          </a:p>
          <a:p>
            <a:r>
              <a:rPr lang="en-US" dirty="0" smtClean="0"/>
              <a:t>Maybe not all aggregators would promote this</a:t>
            </a:r>
          </a:p>
          <a:p>
            <a:pPr marL="0" indent="0">
              <a:buNone/>
            </a:pPr>
            <a:endParaRPr lang="en-US" dirty="0" smtClean="0"/>
          </a:p>
        </p:txBody>
      </p:sp>
    </p:spTree>
    <p:extLst>
      <p:ext uri="{BB962C8B-B14F-4D97-AF65-F5344CB8AC3E}">
        <p14:creationId xmlns:p14="http://schemas.microsoft.com/office/powerpoint/2010/main" val="25202943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013884"/>
            <a:ext cx="10932459" cy="4351338"/>
          </a:xfrm>
        </p:spPr>
        <p:txBody>
          <a:bodyPr/>
          <a:lstStyle/>
          <a:p>
            <a:r>
              <a:rPr lang="en-US" dirty="0"/>
              <a:t>Different aggregators may have different solutions</a:t>
            </a:r>
          </a:p>
          <a:p>
            <a:pPr marL="0" indent="0">
              <a:buNone/>
            </a:pPr>
            <a:endParaRPr lang="en-US" dirty="0" smtClean="0"/>
          </a:p>
          <a:p>
            <a:r>
              <a:rPr lang="en-US" dirty="0" smtClean="0"/>
              <a:t>Likely to be a one fits all solution (all taxa and regions treated the same?) </a:t>
            </a:r>
          </a:p>
          <a:p>
            <a:pPr marL="0" indent="0">
              <a:buNone/>
            </a:pPr>
            <a:endParaRPr lang="en-US" dirty="0"/>
          </a:p>
          <a:p>
            <a:r>
              <a:rPr lang="en-US" dirty="0" smtClean="0"/>
              <a:t>The aggregator may need a way to distinguish tracking from tagging datasets? </a:t>
            </a:r>
          </a:p>
        </p:txBody>
      </p:sp>
      <p:sp>
        <p:nvSpPr>
          <p:cNvPr id="4" name="Title 1"/>
          <p:cNvSpPr>
            <a:spLocks noGrp="1"/>
          </p:cNvSpPr>
          <p:nvPr>
            <p:ph type="title"/>
          </p:nvPr>
        </p:nvSpPr>
        <p:spPr>
          <a:xfrm>
            <a:off x="838200" y="365125"/>
            <a:ext cx="10515600" cy="1325563"/>
          </a:xfrm>
        </p:spPr>
        <p:txBody>
          <a:bodyPr/>
          <a:lstStyle/>
          <a:p>
            <a:r>
              <a:rPr lang="en-US" dirty="0" smtClean="0"/>
              <a:t>Groupings defined by aggregator</a:t>
            </a:r>
            <a:endParaRPr lang="en-US" dirty="0"/>
          </a:p>
        </p:txBody>
      </p:sp>
    </p:spTree>
    <p:extLst>
      <p:ext uri="{BB962C8B-B14F-4D97-AF65-F5344CB8AC3E}">
        <p14:creationId xmlns:p14="http://schemas.microsoft.com/office/powerpoint/2010/main" val="851356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CPODs</a:t>
            </a:r>
            <a:endParaRPr lang="en-US" dirty="0"/>
          </a:p>
        </p:txBody>
      </p:sp>
      <p:sp>
        <p:nvSpPr>
          <p:cNvPr id="3" name="Content Placeholder 2"/>
          <p:cNvSpPr>
            <a:spLocks noGrp="1"/>
          </p:cNvSpPr>
          <p:nvPr>
            <p:ph idx="1"/>
          </p:nvPr>
        </p:nvSpPr>
        <p:spPr/>
        <p:txBody>
          <a:bodyPr/>
          <a:lstStyle/>
          <a:p>
            <a:r>
              <a:rPr lang="en-US" dirty="0" smtClean="0"/>
              <a:t>Acoustic listening</a:t>
            </a:r>
          </a:p>
          <a:p>
            <a:r>
              <a:rPr lang="en-US" dirty="0" smtClean="0"/>
              <a:t>Deployment of a receiver</a:t>
            </a:r>
          </a:p>
          <a:p>
            <a:r>
              <a:rPr lang="en-US" dirty="0" smtClean="0"/>
              <a:t>Detects the sound of dolphins when they are singing</a:t>
            </a:r>
          </a:p>
          <a:p>
            <a:r>
              <a:rPr lang="en-US" dirty="0" smtClean="0"/>
              <a:t>Impossible to identify individuals based on songs</a:t>
            </a:r>
          </a:p>
        </p:txBody>
      </p:sp>
    </p:spTree>
    <p:extLst>
      <p:ext uri="{BB962C8B-B14F-4D97-AF65-F5344CB8AC3E}">
        <p14:creationId xmlns:p14="http://schemas.microsoft.com/office/powerpoint/2010/main" val="3153071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6011" y="3226683"/>
            <a:ext cx="1764667" cy="772843"/>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CPOD Deployment</a:t>
            </a:r>
          </a:p>
        </p:txBody>
      </p:sp>
      <p:sp>
        <p:nvSpPr>
          <p:cNvPr id="5" name="Rounded Rectangle 4"/>
          <p:cNvSpPr/>
          <p:nvPr/>
        </p:nvSpPr>
        <p:spPr>
          <a:xfrm>
            <a:off x="3040181" y="2350383"/>
            <a:ext cx="1764667" cy="575697"/>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Day 1</a:t>
            </a:r>
            <a:endParaRPr lang="en-US" sz="2000" dirty="0">
              <a:solidFill>
                <a:schemeClr val="tx1"/>
              </a:solidFill>
            </a:endParaRPr>
          </a:p>
        </p:txBody>
      </p:sp>
      <p:sp>
        <p:nvSpPr>
          <p:cNvPr id="6" name="Rounded Rectangle 5"/>
          <p:cNvSpPr/>
          <p:nvPr/>
        </p:nvSpPr>
        <p:spPr>
          <a:xfrm>
            <a:off x="3040180" y="3325255"/>
            <a:ext cx="1764667" cy="575697"/>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Day 2</a:t>
            </a:r>
            <a:endParaRPr lang="en-US" sz="2000" dirty="0">
              <a:solidFill>
                <a:schemeClr val="tx1"/>
              </a:solidFill>
            </a:endParaRPr>
          </a:p>
        </p:txBody>
      </p:sp>
      <p:sp>
        <p:nvSpPr>
          <p:cNvPr id="7" name="Rounded Rectangle 6"/>
          <p:cNvSpPr/>
          <p:nvPr/>
        </p:nvSpPr>
        <p:spPr>
          <a:xfrm>
            <a:off x="3040180" y="4300127"/>
            <a:ext cx="1764667" cy="575697"/>
          </a:xfrm>
          <a:prstGeom prst="roundRect">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Day 3</a:t>
            </a:r>
            <a:endParaRPr lang="en-US" sz="2000" dirty="0">
              <a:solidFill>
                <a:schemeClr val="tx1"/>
              </a:solidFill>
            </a:endParaRPr>
          </a:p>
        </p:txBody>
      </p:sp>
      <p:cxnSp>
        <p:nvCxnSpPr>
          <p:cNvPr id="8" name="Straight Arrow Connector 7"/>
          <p:cNvCxnSpPr>
            <a:stCxn id="4" idx="3"/>
            <a:endCxn id="5" idx="1"/>
          </p:cNvCxnSpPr>
          <p:nvPr/>
        </p:nvCxnSpPr>
        <p:spPr>
          <a:xfrm flipV="1">
            <a:off x="1920678" y="2638232"/>
            <a:ext cx="1119503" cy="97487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1"/>
          </p:cNvCxnSpPr>
          <p:nvPr/>
        </p:nvCxnSpPr>
        <p:spPr>
          <a:xfrm>
            <a:off x="1920677" y="3613103"/>
            <a:ext cx="1119503" cy="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7" idx="1"/>
          </p:cNvCxnSpPr>
          <p:nvPr/>
        </p:nvCxnSpPr>
        <p:spPr>
          <a:xfrm>
            <a:off x="1920678" y="3613105"/>
            <a:ext cx="1119502" cy="97487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992264" y="1386236"/>
            <a:ext cx="2694536" cy="739822"/>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 harbor porpoise</a:t>
            </a:r>
            <a:endParaRPr lang="en-US" sz="2000" dirty="0">
              <a:solidFill>
                <a:schemeClr val="tx1"/>
              </a:solidFill>
            </a:endParaRPr>
          </a:p>
        </p:txBody>
      </p:sp>
      <p:sp>
        <p:nvSpPr>
          <p:cNvPr id="18" name="Rounded Rectangle 17"/>
          <p:cNvSpPr/>
          <p:nvPr/>
        </p:nvSpPr>
        <p:spPr>
          <a:xfrm>
            <a:off x="5992264" y="2362329"/>
            <a:ext cx="2694536" cy="739822"/>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 common dolphin</a:t>
            </a:r>
            <a:endParaRPr lang="en-US" sz="2000" dirty="0">
              <a:solidFill>
                <a:schemeClr val="tx1"/>
              </a:solidFill>
            </a:endParaRPr>
          </a:p>
        </p:txBody>
      </p:sp>
      <p:cxnSp>
        <p:nvCxnSpPr>
          <p:cNvPr id="19" name="Straight Arrow Connector 18"/>
          <p:cNvCxnSpPr>
            <a:stCxn id="5" idx="3"/>
            <a:endCxn id="17" idx="1"/>
          </p:cNvCxnSpPr>
          <p:nvPr/>
        </p:nvCxnSpPr>
        <p:spPr>
          <a:xfrm flipV="1">
            <a:off x="4804848" y="1756147"/>
            <a:ext cx="1187416" cy="882085"/>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28" idx="1"/>
          </p:cNvCxnSpPr>
          <p:nvPr/>
        </p:nvCxnSpPr>
        <p:spPr>
          <a:xfrm flipV="1">
            <a:off x="4804847" y="4587975"/>
            <a:ext cx="1291153" cy="1"/>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096000" y="4218064"/>
            <a:ext cx="2694536" cy="739822"/>
          </a:xfrm>
          <a:prstGeom prst="roundRect">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Occurrence harbor porpoise</a:t>
            </a:r>
            <a:endParaRPr lang="en-US" sz="2000" dirty="0">
              <a:solidFill>
                <a:schemeClr val="tx1"/>
              </a:solidFill>
            </a:endParaRPr>
          </a:p>
        </p:txBody>
      </p:sp>
      <p:sp>
        <p:nvSpPr>
          <p:cNvPr id="39" name="Rounded Rectangle 38"/>
          <p:cNvSpPr/>
          <p:nvPr/>
        </p:nvSpPr>
        <p:spPr>
          <a:xfrm>
            <a:off x="9642248" y="955719"/>
            <a:ext cx="2186009" cy="1347573"/>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 of hours during which the species was detected that day</a:t>
            </a:r>
            <a:endParaRPr lang="en-US" sz="2000" b="1" dirty="0">
              <a:solidFill>
                <a:schemeClr val="tx1"/>
              </a:solidFill>
            </a:endParaRPr>
          </a:p>
        </p:txBody>
      </p:sp>
      <p:cxnSp>
        <p:nvCxnSpPr>
          <p:cNvPr id="40" name="Straight Arrow Connector 39"/>
          <p:cNvCxnSpPr>
            <a:stCxn id="17" idx="3"/>
            <a:endCxn id="39" idx="1"/>
          </p:cNvCxnSpPr>
          <p:nvPr/>
        </p:nvCxnSpPr>
        <p:spPr>
          <a:xfrm flipV="1">
            <a:off x="8686800" y="1629506"/>
            <a:ext cx="955448" cy="12664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 idx="3"/>
            <a:endCxn id="18" idx="1"/>
          </p:cNvCxnSpPr>
          <p:nvPr/>
        </p:nvCxnSpPr>
        <p:spPr>
          <a:xfrm>
            <a:off x="4804848" y="2638232"/>
            <a:ext cx="1187416" cy="9400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9642247" y="2425081"/>
            <a:ext cx="2186009" cy="801602"/>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Total singing duration </a:t>
            </a:r>
            <a:endParaRPr lang="en-US" sz="2000" b="1" dirty="0">
              <a:solidFill>
                <a:schemeClr val="tx1"/>
              </a:solidFill>
            </a:endParaRPr>
          </a:p>
        </p:txBody>
      </p:sp>
      <p:cxnSp>
        <p:nvCxnSpPr>
          <p:cNvPr id="69" name="Straight Arrow Connector 68"/>
          <p:cNvCxnSpPr>
            <a:stCxn id="17" idx="3"/>
            <a:endCxn id="68" idx="1"/>
          </p:cNvCxnSpPr>
          <p:nvPr/>
        </p:nvCxnSpPr>
        <p:spPr>
          <a:xfrm>
            <a:off x="8686800" y="1756147"/>
            <a:ext cx="955447" cy="1069735"/>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 idx="2"/>
            <a:endCxn id="84" idx="1"/>
          </p:cNvCxnSpPr>
          <p:nvPr/>
        </p:nvCxnSpPr>
        <p:spPr>
          <a:xfrm>
            <a:off x="1038345" y="3999526"/>
            <a:ext cx="2549185" cy="1719214"/>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3587530" y="5444984"/>
            <a:ext cx="2243260" cy="547512"/>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It’s a CPOD!</a:t>
            </a:r>
            <a:endParaRPr lang="en-US" sz="2000" b="1" dirty="0">
              <a:solidFill>
                <a:schemeClr val="tx1"/>
              </a:solidFill>
            </a:endParaRPr>
          </a:p>
        </p:txBody>
      </p:sp>
      <p:cxnSp>
        <p:nvCxnSpPr>
          <p:cNvPr id="95" name="Straight Connector 94"/>
          <p:cNvCxnSpPr/>
          <p:nvPr/>
        </p:nvCxnSpPr>
        <p:spPr>
          <a:xfrm flipH="1">
            <a:off x="3223260" y="3102151"/>
            <a:ext cx="1581588" cy="8973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223260" y="3226683"/>
            <a:ext cx="1485900" cy="861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3587530" y="6105161"/>
            <a:ext cx="2243260" cy="547512"/>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smtClean="0">
                <a:solidFill>
                  <a:schemeClr val="tx1"/>
                </a:solidFill>
              </a:rPr>
              <a:t>Type of CPOD?</a:t>
            </a:r>
            <a:endParaRPr lang="en-US" sz="2000" b="1" dirty="0">
              <a:solidFill>
                <a:schemeClr val="tx1"/>
              </a:solidFill>
            </a:endParaRPr>
          </a:p>
        </p:txBody>
      </p:sp>
      <p:cxnSp>
        <p:nvCxnSpPr>
          <p:cNvPr id="108" name="Straight Arrow Connector 107"/>
          <p:cNvCxnSpPr>
            <a:stCxn id="4" idx="2"/>
            <a:endCxn id="107" idx="1"/>
          </p:cNvCxnSpPr>
          <p:nvPr/>
        </p:nvCxnSpPr>
        <p:spPr>
          <a:xfrm>
            <a:off x="1038345" y="3999526"/>
            <a:ext cx="2549185" cy="2379391"/>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901086" y="3646334"/>
            <a:ext cx="842864" cy="9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840188" y="3470850"/>
            <a:ext cx="1640898" cy="400110"/>
          </a:xfrm>
          <a:prstGeom prst="rect">
            <a:avLst/>
          </a:prstGeom>
          <a:noFill/>
        </p:spPr>
        <p:txBody>
          <a:bodyPr wrap="none" rtlCol="0">
            <a:spAutoFit/>
          </a:bodyPr>
          <a:lstStyle/>
          <a:p>
            <a:r>
              <a:rPr lang="en-US" sz="2000" dirty="0" smtClean="0"/>
              <a:t>No detections</a:t>
            </a:r>
            <a:endParaRPr lang="en-US" sz="2000" dirty="0"/>
          </a:p>
        </p:txBody>
      </p:sp>
      <p:sp>
        <p:nvSpPr>
          <p:cNvPr id="34" name="Title 1"/>
          <p:cNvSpPr>
            <a:spLocks noGrp="1"/>
          </p:cNvSpPr>
          <p:nvPr>
            <p:ph type="title"/>
          </p:nvPr>
        </p:nvSpPr>
        <p:spPr>
          <a:xfrm>
            <a:off x="838200" y="330200"/>
            <a:ext cx="4198616" cy="1325563"/>
          </a:xfrm>
        </p:spPr>
        <p:txBody>
          <a:bodyPr/>
          <a:lstStyle/>
          <a:p>
            <a:r>
              <a:rPr lang="en-US" dirty="0" smtClean="0"/>
              <a:t>CPODs proposal</a:t>
            </a:r>
            <a:endParaRPr lang="en-US" dirty="0"/>
          </a:p>
        </p:txBody>
      </p:sp>
    </p:spTree>
    <p:extLst>
      <p:ext uri="{BB962C8B-B14F-4D97-AF65-F5344CB8AC3E}">
        <p14:creationId xmlns:p14="http://schemas.microsoft.com/office/powerpoint/2010/main" val="375033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animBg="1"/>
      <p:bldP spid="18" grpId="0" animBg="1"/>
      <p:bldP spid="28" grpId="0" animBg="1"/>
      <p:bldP spid="39" grpId="0" animBg="1"/>
      <p:bldP spid="68" grpId="0" animBg="1"/>
      <p:bldP spid="84" grpId="0" animBg="1"/>
      <p:bldP spid="107" grpId="0" animBg="1"/>
      <p:bldP spid="16"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4"/>
            <a:ext cx="11083290" cy="4712335"/>
          </a:xfrm>
        </p:spPr>
        <p:txBody>
          <a:bodyPr>
            <a:normAutofit fontScale="92500"/>
          </a:bodyPr>
          <a:lstStyle/>
          <a:p>
            <a:pPr marL="457200" lvl="1" indent="0">
              <a:buNone/>
            </a:pPr>
            <a:r>
              <a:rPr lang="en-US" dirty="0" smtClean="0">
                <a:sym typeface="Wingdings" panose="05000000000000000000" pitchFamily="2" charset="2"/>
              </a:rPr>
              <a:t>Sometimes a recording but no certain identification (to high </a:t>
            </a:r>
            <a:r>
              <a:rPr lang="en-US" dirty="0" err="1" smtClean="0">
                <a:sym typeface="Wingdings" panose="05000000000000000000" pitchFamily="2" charset="2"/>
              </a:rPr>
              <a:t>noice</a:t>
            </a:r>
            <a:r>
              <a:rPr lang="en-US" dirty="0" smtClean="0">
                <a:sym typeface="Wingdings" panose="05000000000000000000" pitchFamily="2" charset="2"/>
              </a:rPr>
              <a:t> ratio)  “maybes”</a:t>
            </a:r>
            <a:endParaRPr lang="en-US" dirty="0" smtClean="0"/>
          </a:p>
          <a:p>
            <a:pPr marL="457200" lvl="1" indent="0">
              <a:buNone/>
            </a:pPr>
            <a:endParaRPr lang="en-US" dirty="0" smtClean="0">
              <a:sym typeface="Wingdings" panose="05000000000000000000" pitchFamily="2" charset="2"/>
            </a:endParaRPr>
          </a:p>
          <a:p>
            <a:pPr marL="457200" lvl="1" indent="0">
              <a:buNone/>
            </a:pPr>
            <a:r>
              <a:rPr lang="en-US" dirty="0" smtClean="0"/>
              <a:t>We are able to detect (most?) dolphin species. So we know that most of the time e.g. </a:t>
            </a:r>
            <a:r>
              <a:rPr lang="en-US" u="sng" dirty="0" smtClean="0"/>
              <a:t>no</a:t>
            </a:r>
            <a:r>
              <a:rPr lang="en-US" dirty="0" smtClean="0"/>
              <a:t> common dolphin was close, cause otherwise it have been detected. </a:t>
            </a:r>
          </a:p>
          <a:p>
            <a:pPr marL="914400" lvl="2" indent="0">
              <a:buNone/>
            </a:pPr>
            <a:r>
              <a:rPr lang="en-US" sz="2200" dirty="0" smtClean="0">
                <a:sym typeface="Wingdings" panose="05000000000000000000" pitchFamily="2" charset="2"/>
              </a:rPr>
              <a:t> </a:t>
            </a:r>
            <a:r>
              <a:rPr lang="en-US" sz="2200" dirty="0" smtClean="0"/>
              <a:t>Create absence records for all taxa which we would be able to distinguish? Or only of those which may occur here?</a:t>
            </a:r>
          </a:p>
          <a:p>
            <a:pPr marL="457200" lvl="1" indent="0">
              <a:buNone/>
            </a:pPr>
            <a:endParaRPr lang="en-US" dirty="0"/>
          </a:p>
          <a:p>
            <a:pPr marL="457200" lvl="1" indent="0">
              <a:buNone/>
            </a:pPr>
            <a:r>
              <a:rPr lang="en-US" dirty="0" smtClean="0"/>
              <a:t>Methodology explains which species would have been detected?  (listening frequencies?)</a:t>
            </a:r>
          </a:p>
          <a:p>
            <a:pPr marL="457200" lvl="1" indent="0">
              <a:buNone/>
            </a:pPr>
            <a:endParaRPr lang="en-US" dirty="0" smtClean="0"/>
          </a:p>
          <a:p>
            <a:pPr marL="457200" lvl="1" indent="0">
              <a:buNone/>
            </a:pPr>
            <a:r>
              <a:rPr lang="en-US" dirty="0" smtClean="0"/>
              <a:t>Add </a:t>
            </a:r>
            <a:r>
              <a:rPr lang="en-US" dirty="0"/>
              <a:t>a </a:t>
            </a:r>
            <a:r>
              <a:rPr lang="en-US" dirty="0" smtClean="0"/>
              <a:t>taxonomic scope of what could be detected? (Dolphins with songs between X-Y frequencies, and OBIS can generate a species list from </a:t>
            </a:r>
            <a:r>
              <a:rPr lang="en-US" dirty="0" err="1" smtClean="0"/>
              <a:t>WoRMS</a:t>
            </a:r>
            <a:r>
              <a:rPr lang="en-US" dirty="0" smtClean="0"/>
              <a:t>)</a:t>
            </a:r>
          </a:p>
          <a:p>
            <a:pPr marL="457200" lvl="1" indent="0">
              <a:buNone/>
            </a:pPr>
            <a:endParaRPr lang="en-US" dirty="0"/>
          </a:p>
          <a:p>
            <a:pPr marL="457200" lvl="1" indent="0">
              <a:buNone/>
            </a:pPr>
            <a:r>
              <a:rPr lang="en-US" dirty="0" smtClean="0"/>
              <a:t>Add species list of what could have been detected?</a:t>
            </a:r>
          </a:p>
          <a:p>
            <a:pPr lvl="1">
              <a:buFont typeface="Wingdings" panose="05000000000000000000" pitchFamily="2" charset="2"/>
              <a:buChar char="à"/>
            </a:pPr>
            <a:endParaRPr lang="en-US" dirty="0"/>
          </a:p>
        </p:txBody>
      </p:sp>
      <p:sp>
        <p:nvSpPr>
          <p:cNvPr id="4" name="Title 1"/>
          <p:cNvSpPr>
            <a:spLocks noGrp="1"/>
          </p:cNvSpPr>
          <p:nvPr>
            <p:ph type="title"/>
          </p:nvPr>
        </p:nvSpPr>
        <p:spPr/>
        <p:txBody>
          <a:bodyPr/>
          <a:lstStyle/>
          <a:p>
            <a:r>
              <a:rPr lang="en-US" dirty="0"/>
              <a:t>CPODs </a:t>
            </a:r>
            <a:r>
              <a:rPr lang="en-US" sz="3600" dirty="0"/>
              <a:t>Absence records</a:t>
            </a:r>
            <a:r>
              <a:rPr lang="en-US" sz="3600" dirty="0" smtClean="0"/>
              <a:t>…</a:t>
            </a:r>
            <a:endParaRPr lang="en-US" sz="3600" dirty="0"/>
          </a:p>
        </p:txBody>
      </p:sp>
    </p:spTree>
    <p:extLst>
      <p:ext uri="{BB962C8B-B14F-4D97-AF65-F5344CB8AC3E}">
        <p14:creationId xmlns:p14="http://schemas.microsoft.com/office/powerpoint/2010/main" val="35193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from OBIS to ETN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eventID</a:t>
            </a:r>
            <a:r>
              <a:rPr lang="en-US" dirty="0" smtClean="0"/>
              <a:t> of the deployment could be a URI linking to the detailed ETN data</a:t>
            </a:r>
          </a:p>
          <a:p>
            <a:pPr marL="0" indent="0">
              <a:buNone/>
            </a:pPr>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045991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0"/>
            <a:ext cx="8892480" cy="836712"/>
          </a:xfrm>
        </p:spPr>
        <p:txBody>
          <a:bodyPr>
            <a:normAutofit/>
          </a:bodyPr>
          <a:lstStyle/>
          <a:p>
            <a:r>
              <a:rPr lang="en-US" sz="2400" dirty="0"/>
              <a:t>Types of data</a:t>
            </a:r>
          </a:p>
        </p:txBody>
      </p:sp>
      <p:sp>
        <p:nvSpPr>
          <p:cNvPr id="3" name="Content Placeholder 2"/>
          <p:cNvSpPr>
            <a:spLocks noGrp="1"/>
          </p:cNvSpPr>
          <p:nvPr>
            <p:ph idx="1"/>
          </p:nvPr>
        </p:nvSpPr>
        <p:spPr>
          <a:xfrm>
            <a:off x="2423592" y="908720"/>
            <a:ext cx="7920880" cy="5949280"/>
          </a:xfrm>
        </p:spPr>
        <p:txBody>
          <a:bodyPr>
            <a:normAutofit fontScale="70000" lnSpcReduction="20000"/>
          </a:bodyPr>
          <a:lstStyle/>
          <a:p>
            <a:pPr marL="0" indent="0">
              <a:buNone/>
            </a:pPr>
            <a:r>
              <a:rPr lang="en-US" sz="2200" b="1" dirty="0"/>
              <a:t>     Biotic measurements</a:t>
            </a:r>
          </a:p>
          <a:p>
            <a:pPr marL="457200" lvl="1" indent="0">
              <a:buNone/>
            </a:pPr>
            <a:r>
              <a:rPr lang="en-US" dirty="0" smtClean="0"/>
              <a:t>Abundance</a:t>
            </a:r>
          </a:p>
          <a:p>
            <a:pPr marL="457200" lvl="1" indent="0">
              <a:buNone/>
            </a:pPr>
            <a:r>
              <a:rPr lang="en-US" dirty="0" smtClean="0"/>
              <a:t>Biomass</a:t>
            </a:r>
          </a:p>
          <a:p>
            <a:pPr marL="457200" lvl="1" indent="0">
              <a:buNone/>
            </a:pPr>
            <a:r>
              <a:rPr lang="en-US" dirty="0" smtClean="0"/>
              <a:t>Length measurements</a:t>
            </a:r>
          </a:p>
          <a:p>
            <a:pPr marL="457200" lvl="1" indent="0">
              <a:buNone/>
            </a:pPr>
            <a:r>
              <a:rPr lang="en-US" dirty="0" smtClean="0"/>
              <a:t>Specimens characteristics (shell thickness, wing size, </a:t>
            </a:r>
            <a:r>
              <a:rPr lang="en-US" dirty="0" err="1" smtClean="0"/>
              <a:t>biovolume</a:t>
            </a:r>
            <a:r>
              <a:rPr lang="en-US" dirty="0" smtClean="0"/>
              <a:t>, ... )</a:t>
            </a:r>
          </a:p>
          <a:p>
            <a:pPr marL="457200" lvl="1" indent="0">
              <a:buNone/>
            </a:pPr>
            <a:endParaRPr lang="en-US" dirty="0" smtClean="0"/>
          </a:p>
          <a:p>
            <a:pPr marL="0" indent="0">
              <a:buNone/>
            </a:pPr>
            <a:r>
              <a:rPr lang="en-US" sz="2200" b="1" dirty="0"/>
              <a:t>    Abiotic measurements</a:t>
            </a:r>
          </a:p>
          <a:p>
            <a:pPr marL="457200" lvl="1" indent="0">
              <a:buNone/>
            </a:pPr>
            <a:r>
              <a:rPr lang="en-US" dirty="0" smtClean="0"/>
              <a:t>Sediment properties</a:t>
            </a:r>
          </a:p>
          <a:p>
            <a:pPr marL="457200" lvl="1" indent="0">
              <a:buNone/>
            </a:pPr>
            <a:r>
              <a:rPr lang="en-US" dirty="0" smtClean="0"/>
              <a:t>Water properties</a:t>
            </a:r>
          </a:p>
          <a:p>
            <a:pPr marL="457200" lvl="1" indent="0">
              <a:buNone/>
            </a:pPr>
            <a:r>
              <a:rPr lang="en-US" dirty="0" smtClean="0"/>
              <a:t>...</a:t>
            </a:r>
          </a:p>
          <a:p>
            <a:pPr marL="457200" lvl="1" indent="0">
              <a:buNone/>
            </a:pPr>
            <a:endParaRPr lang="en-US" dirty="0" smtClean="0"/>
          </a:p>
          <a:p>
            <a:pPr marL="0" indent="0">
              <a:buNone/>
            </a:pPr>
            <a:r>
              <a:rPr lang="en-US" sz="2200" b="1" dirty="0"/>
              <a:t>    Sampling descriptors</a:t>
            </a:r>
          </a:p>
          <a:p>
            <a:pPr marL="457200" lvl="1" indent="0">
              <a:buNone/>
            </a:pPr>
            <a:r>
              <a:rPr lang="en-US" dirty="0" smtClean="0"/>
              <a:t>Which sampling instrument used?</a:t>
            </a:r>
          </a:p>
          <a:p>
            <a:pPr marL="914400" lvl="2" indent="0">
              <a:buNone/>
            </a:pPr>
            <a:r>
              <a:rPr lang="en-US" dirty="0" smtClean="0"/>
              <a:t>Dimensions of the instrument</a:t>
            </a:r>
          </a:p>
          <a:p>
            <a:pPr marL="914400" lvl="2" indent="0">
              <a:buNone/>
            </a:pPr>
            <a:r>
              <a:rPr lang="en-US" dirty="0" smtClean="0"/>
              <a:t>Mesh size</a:t>
            </a:r>
          </a:p>
          <a:p>
            <a:pPr marL="457200" lvl="1" indent="0">
              <a:buNone/>
            </a:pPr>
            <a:r>
              <a:rPr lang="en-US" dirty="0" smtClean="0"/>
              <a:t>How is the instrument used</a:t>
            </a:r>
          </a:p>
          <a:p>
            <a:pPr marL="914400" lvl="2" indent="0">
              <a:buNone/>
            </a:pPr>
            <a:r>
              <a:rPr lang="en-US" dirty="0" smtClean="0"/>
              <a:t>Sampling duration</a:t>
            </a:r>
          </a:p>
          <a:p>
            <a:pPr marL="914400" lvl="2" indent="0">
              <a:buNone/>
            </a:pPr>
            <a:r>
              <a:rPr lang="en-US" dirty="0" smtClean="0"/>
              <a:t>(Average) vessel speed</a:t>
            </a:r>
          </a:p>
          <a:p>
            <a:pPr marL="914400" lvl="2" indent="0">
              <a:buNone/>
            </a:pPr>
            <a:r>
              <a:rPr lang="en-US" dirty="0" smtClean="0"/>
              <a:t>Vertical vs horizontal towing </a:t>
            </a:r>
          </a:p>
          <a:p>
            <a:pPr marL="914400" lvl="2" indent="0">
              <a:buNone/>
            </a:pPr>
            <a:r>
              <a:rPr lang="en-US" dirty="0" smtClean="0"/>
              <a:t>Sediment penetration depth</a:t>
            </a:r>
          </a:p>
          <a:p>
            <a:pPr marL="457200" lvl="1" indent="0">
              <a:buNone/>
            </a:pPr>
            <a:r>
              <a:rPr lang="en-US" dirty="0" smtClean="0"/>
              <a:t>Processing parameters </a:t>
            </a:r>
          </a:p>
          <a:p>
            <a:pPr marL="914400" lvl="2" indent="0">
              <a:buNone/>
            </a:pPr>
            <a:r>
              <a:rPr lang="en-US" dirty="0" smtClean="0"/>
              <a:t>Sieve mesh size</a:t>
            </a:r>
          </a:p>
          <a:p>
            <a:pPr marL="914400" lvl="2" indent="0">
              <a:buNone/>
            </a:pPr>
            <a:r>
              <a:rPr lang="en-US" dirty="0" smtClean="0"/>
              <a:t>Filter </a:t>
            </a:r>
            <a:r>
              <a:rPr lang="en-US" dirty="0"/>
              <a:t>pore size</a:t>
            </a:r>
            <a:endParaRPr lang="en-US" dirty="0" smtClean="0"/>
          </a:p>
          <a:p>
            <a:pPr marL="457200" lvl="1" indent="0">
              <a:buNone/>
            </a:pPr>
            <a:r>
              <a:rPr lang="en-US" dirty="0" smtClean="0"/>
              <a:t>Subsamples </a:t>
            </a:r>
          </a:p>
        </p:txBody>
      </p:sp>
      <p:sp>
        <p:nvSpPr>
          <p:cNvPr id="4" name="Rectangle 3"/>
          <p:cNvSpPr/>
          <p:nvPr/>
        </p:nvSpPr>
        <p:spPr>
          <a:xfrm>
            <a:off x="2474818" y="2358008"/>
            <a:ext cx="3765198" cy="1070992"/>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474818" y="3501008"/>
            <a:ext cx="3765198" cy="3356992"/>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60097" y="2636830"/>
            <a:ext cx="1854995" cy="400110"/>
          </a:xfrm>
          <a:prstGeom prst="rect">
            <a:avLst/>
          </a:prstGeom>
          <a:solidFill>
            <a:schemeClr val="accent6"/>
          </a:solidFill>
        </p:spPr>
        <p:txBody>
          <a:bodyPr wrap="none" rtlCol="0">
            <a:spAutoFit/>
          </a:bodyPr>
          <a:lstStyle/>
          <a:p>
            <a:r>
              <a:rPr lang="en-US" sz="2000" dirty="0"/>
              <a:t>(Sample) EVENT</a:t>
            </a:r>
          </a:p>
        </p:txBody>
      </p:sp>
      <p:cxnSp>
        <p:nvCxnSpPr>
          <p:cNvPr id="10" name="Straight Arrow Connector 9"/>
          <p:cNvCxnSpPr/>
          <p:nvPr/>
        </p:nvCxnSpPr>
        <p:spPr>
          <a:xfrm>
            <a:off x="6240016" y="5079876"/>
            <a:ext cx="576064" cy="0"/>
          </a:xfrm>
          <a:prstGeom prst="straightConnector1">
            <a:avLst/>
          </a:prstGeom>
          <a:ln w="508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0097" y="4895210"/>
            <a:ext cx="1854995" cy="400110"/>
          </a:xfrm>
          <a:prstGeom prst="rect">
            <a:avLst/>
          </a:prstGeom>
          <a:solidFill>
            <a:schemeClr val="accent6"/>
          </a:solidFill>
        </p:spPr>
        <p:txBody>
          <a:bodyPr wrap="none" rtlCol="0">
            <a:spAutoFit/>
          </a:bodyPr>
          <a:lstStyle/>
          <a:p>
            <a:r>
              <a:rPr lang="en-US" sz="2000" dirty="0"/>
              <a:t>(Sample) EVENT</a:t>
            </a:r>
          </a:p>
        </p:txBody>
      </p:sp>
      <p:cxnSp>
        <p:nvCxnSpPr>
          <p:cNvPr id="14" name="Straight Arrow Connector 13"/>
          <p:cNvCxnSpPr/>
          <p:nvPr/>
        </p:nvCxnSpPr>
        <p:spPr>
          <a:xfrm>
            <a:off x="6240016" y="2847547"/>
            <a:ext cx="576064" cy="0"/>
          </a:xfrm>
          <a:prstGeom prst="straightConnector1">
            <a:avLst/>
          </a:prstGeom>
          <a:ln w="508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474818" y="908720"/>
            <a:ext cx="5472608" cy="137728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p:cNvCxnSpPr/>
          <p:nvPr/>
        </p:nvCxnSpPr>
        <p:spPr>
          <a:xfrm>
            <a:off x="7947426" y="1496980"/>
            <a:ext cx="576064" cy="0"/>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544272" y="1268760"/>
            <a:ext cx="1622560" cy="400110"/>
          </a:xfrm>
          <a:prstGeom prst="rect">
            <a:avLst/>
          </a:prstGeom>
          <a:solidFill>
            <a:srgbClr val="00B050"/>
          </a:solidFill>
        </p:spPr>
        <p:txBody>
          <a:bodyPr wrap="none" rtlCol="0">
            <a:spAutoFit/>
          </a:bodyPr>
          <a:lstStyle/>
          <a:p>
            <a:r>
              <a:rPr lang="en-US" sz="2000" dirty="0"/>
              <a:t>OCCURRENCE</a:t>
            </a:r>
          </a:p>
        </p:txBody>
      </p:sp>
    </p:spTree>
    <p:extLst>
      <p:ext uri="{BB962C8B-B14F-4D97-AF65-F5344CB8AC3E}">
        <p14:creationId xmlns:p14="http://schemas.microsoft.com/office/powerpoint/2010/main" val="2412994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1" grpId="0" animBg="1"/>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6137" y="0"/>
            <a:ext cx="8911863" cy="822722"/>
          </a:xfrm>
        </p:spPr>
        <p:txBody>
          <a:bodyPr>
            <a:normAutofit/>
          </a:bodyPr>
          <a:lstStyle/>
          <a:p>
            <a:r>
              <a:rPr lang="nl-BE" sz="2400" dirty="0"/>
              <a:t>OBIS DATA format </a:t>
            </a:r>
            <a:r>
              <a:rPr lang="nl-BE" sz="2400" dirty="0" err="1"/>
              <a:t>for</a:t>
            </a:r>
            <a:r>
              <a:rPr lang="nl-BE" sz="2400" dirty="0"/>
              <a:t> Event Data</a:t>
            </a:r>
          </a:p>
        </p:txBody>
      </p:sp>
      <p:sp>
        <p:nvSpPr>
          <p:cNvPr id="4" name="Rounded Rectangle 3"/>
          <p:cNvSpPr/>
          <p:nvPr/>
        </p:nvSpPr>
        <p:spPr>
          <a:xfrm>
            <a:off x="1991545" y="2512992"/>
            <a:ext cx="1915423" cy="1066772"/>
          </a:xfrm>
          <a:prstGeom prst="roundRect">
            <a:avLst/>
          </a:prstGeom>
          <a:ln/>
        </p:spPr>
        <p:style>
          <a:lnRef idx="3">
            <a:schemeClr val="lt1"/>
          </a:lnRef>
          <a:fillRef idx="1">
            <a:schemeClr val="accent2"/>
          </a:fillRef>
          <a:effectRef idx="1">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ct val="150000"/>
              </a:lnSpc>
            </a:pPr>
            <a:r>
              <a:rPr lang="en-US" sz="2000" b="1" dirty="0">
                <a:solidFill>
                  <a:schemeClr val="tx1"/>
                </a:solidFill>
              </a:rPr>
              <a:t>Event Core</a:t>
            </a:r>
            <a:endParaRPr lang="en-US" sz="2000" dirty="0">
              <a:solidFill>
                <a:schemeClr val="tx1"/>
              </a:solidFill>
            </a:endParaRPr>
          </a:p>
        </p:txBody>
      </p:sp>
      <p:sp>
        <p:nvSpPr>
          <p:cNvPr id="6" name="Rounded Rectangle 5"/>
          <p:cNvSpPr/>
          <p:nvPr/>
        </p:nvSpPr>
        <p:spPr>
          <a:xfrm>
            <a:off x="7538224" y="2506245"/>
            <a:ext cx="3094281" cy="1138779"/>
          </a:xfrm>
          <a:prstGeom prst="roundRect">
            <a:avLst/>
          </a:prstGeom>
          <a:gradFill>
            <a:gsLst>
              <a:gs pos="68000">
                <a:schemeClr val="tx1"/>
              </a:gs>
              <a:gs pos="0">
                <a:srgbClr val="008000"/>
              </a:gs>
              <a:gs pos="35000">
                <a:srgbClr val="5D881A"/>
              </a:gs>
              <a:gs pos="67000">
                <a:schemeClr val="accent6"/>
              </a:gs>
              <a:gs pos="36000">
                <a:schemeClr val="accent6"/>
              </a:gs>
            </a:gsLst>
          </a:gradFill>
          <a:ln/>
        </p:spPr>
        <p:style>
          <a:lnRef idx="0">
            <a:schemeClr val="accent3"/>
          </a:lnRef>
          <a:fillRef idx="3">
            <a:schemeClr val="accent3"/>
          </a:fillRef>
          <a:effectRef idx="3">
            <a:schemeClr val="accent3"/>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bg1"/>
                </a:solidFill>
              </a:rPr>
              <a:t>Extended </a:t>
            </a:r>
            <a:r>
              <a:rPr lang="en-US" sz="2000" b="1" dirty="0" err="1">
                <a:solidFill>
                  <a:schemeClr val="bg1"/>
                </a:solidFill>
              </a:rPr>
              <a:t>MoF</a:t>
            </a:r>
            <a:r>
              <a:rPr lang="en-US" sz="2000" b="1" dirty="0">
                <a:solidFill>
                  <a:schemeClr val="bg1"/>
                </a:solidFill>
              </a:rPr>
              <a:t> Extension</a:t>
            </a:r>
            <a:endParaRPr lang="en-US" sz="2000" dirty="0">
              <a:solidFill>
                <a:schemeClr val="bg1"/>
              </a:solidFill>
            </a:endParaRPr>
          </a:p>
        </p:txBody>
      </p:sp>
      <p:sp>
        <p:nvSpPr>
          <p:cNvPr id="7" name="TextBox 6"/>
          <p:cNvSpPr txBox="1"/>
          <p:nvPr/>
        </p:nvSpPr>
        <p:spPr>
          <a:xfrm>
            <a:off x="2063701" y="3041047"/>
            <a:ext cx="1656185" cy="4001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dirty="0" err="1"/>
              <a:t>eventID</a:t>
            </a:r>
            <a:endParaRPr lang="en-US" sz="2000" dirty="0"/>
          </a:p>
        </p:txBody>
      </p:sp>
      <p:sp>
        <p:nvSpPr>
          <p:cNvPr id="8" name="TextBox 7"/>
          <p:cNvSpPr txBox="1"/>
          <p:nvPr/>
        </p:nvSpPr>
        <p:spPr>
          <a:xfrm>
            <a:off x="8615462" y="2877101"/>
            <a:ext cx="992836" cy="4001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dirty="0" err="1"/>
              <a:t>eventID</a:t>
            </a:r>
            <a:endParaRPr lang="en-US" sz="2000" dirty="0"/>
          </a:p>
        </p:txBody>
      </p:sp>
      <p:grpSp>
        <p:nvGrpSpPr>
          <p:cNvPr id="52" name="Group 51"/>
          <p:cNvGrpSpPr/>
          <p:nvPr/>
        </p:nvGrpSpPr>
        <p:grpSpPr>
          <a:xfrm>
            <a:off x="4295800" y="5194807"/>
            <a:ext cx="2664296" cy="1258529"/>
            <a:chOff x="3863961" y="4685394"/>
            <a:chExt cx="2220207" cy="975854"/>
          </a:xfrm>
        </p:grpSpPr>
        <p:sp>
          <p:nvSpPr>
            <p:cNvPr id="5" name="Rounded Rectangle 4"/>
            <p:cNvSpPr/>
            <p:nvPr/>
          </p:nvSpPr>
          <p:spPr>
            <a:xfrm>
              <a:off x="3863961" y="4685394"/>
              <a:ext cx="2220207" cy="97585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000" b="1" dirty="0">
                  <a:solidFill>
                    <a:schemeClr val="tx1"/>
                  </a:solidFill>
                </a:rPr>
                <a:t>Occurrence Extension</a:t>
              </a:r>
              <a:endParaRPr lang="en-US" sz="2000" dirty="0">
                <a:solidFill>
                  <a:schemeClr val="tx1"/>
                </a:solidFill>
              </a:endParaRPr>
            </a:p>
          </p:txBody>
        </p:sp>
        <p:sp>
          <p:nvSpPr>
            <p:cNvPr id="9" name="TextBox 8"/>
            <p:cNvSpPr txBox="1"/>
            <p:nvPr/>
          </p:nvSpPr>
          <p:spPr>
            <a:xfrm>
              <a:off x="4171897" y="5250686"/>
              <a:ext cx="827349" cy="31024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dirty="0" err="1"/>
                <a:t>eventID</a:t>
              </a:r>
              <a:endParaRPr lang="en-US" sz="2000" dirty="0"/>
            </a:p>
          </p:txBody>
        </p:sp>
        <p:sp>
          <p:nvSpPr>
            <p:cNvPr id="11" name="TextBox 10"/>
            <p:cNvSpPr txBox="1"/>
            <p:nvPr/>
          </p:nvSpPr>
          <p:spPr>
            <a:xfrm>
              <a:off x="4175911" y="5034662"/>
              <a:ext cx="1307867" cy="31024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dirty="0" err="1"/>
                <a:t>occurrenceID</a:t>
              </a:r>
              <a:endParaRPr lang="en-US" sz="2000" dirty="0"/>
            </a:p>
          </p:txBody>
        </p:sp>
      </p:grpSp>
      <p:cxnSp>
        <p:nvCxnSpPr>
          <p:cNvPr id="12" name="Elbow Connector 5"/>
          <p:cNvCxnSpPr>
            <a:stCxn id="4" idx="2"/>
            <a:endCxn id="8" idx="1"/>
          </p:cNvCxnSpPr>
          <p:nvPr/>
        </p:nvCxnSpPr>
        <p:spPr>
          <a:xfrm rot="5400000" flipH="1" flipV="1">
            <a:off x="5531055" y="495357"/>
            <a:ext cx="502608" cy="5666206"/>
          </a:xfrm>
          <a:prstGeom prst="curvedConnector4">
            <a:avLst>
              <a:gd name="adj1" fmla="val -45483"/>
              <a:gd name="adj2" fmla="val 43466"/>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5"/>
          <p:cNvCxnSpPr>
            <a:stCxn id="4" idx="2"/>
          </p:cNvCxnSpPr>
          <p:nvPr/>
        </p:nvCxnSpPr>
        <p:spPr>
          <a:xfrm rot="16200000" flipH="1">
            <a:off x="2381079" y="4147942"/>
            <a:ext cx="2581493" cy="1445137"/>
          </a:xfrm>
          <a:prstGeom prst="curvedConnector3">
            <a:avLst>
              <a:gd name="adj1" fmla="val 100180"/>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553543" y="3239173"/>
            <a:ext cx="3456100" cy="2664079"/>
            <a:chOff x="5101551" y="3239172"/>
            <a:chExt cx="3456100" cy="2664079"/>
          </a:xfrm>
        </p:grpSpPr>
        <p:sp>
          <p:nvSpPr>
            <p:cNvPr id="10" name="TextBox 9"/>
            <p:cNvSpPr txBox="1"/>
            <p:nvPr/>
          </p:nvSpPr>
          <p:spPr>
            <a:xfrm>
              <a:off x="6926896" y="3239172"/>
              <a:ext cx="1630755" cy="400110"/>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b="1" dirty="0" err="1">
                  <a:solidFill>
                    <a:srgbClr val="FFFFFF"/>
                  </a:solidFill>
                </a:rPr>
                <a:t>occurrenceID</a:t>
              </a:r>
              <a:endParaRPr lang="en-US" sz="2000" b="1" dirty="0">
                <a:solidFill>
                  <a:srgbClr val="FFFFFF"/>
                </a:solidFill>
              </a:endParaRPr>
            </a:p>
          </p:txBody>
        </p:sp>
        <p:cxnSp>
          <p:nvCxnSpPr>
            <p:cNvPr id="14" name="Elbow Connector 5"/>
            <p:cNvCxnSpPr>
              <a:stCxn id="11" idx="3"/>
              <a:endCxn id="10" idx="1"/>
            </p:cNvCxnSpPr>
            <p:nvPr/>
          </p:nvCxnSpPr>
          <p:spPr>
            <a:xfrm flipV="1">
              <a:off x="5101551" y="3439227"/>
              <a:ext cx="1825345" cy="2464024"/>
            </a:xfrm>
            <a:prstGeom prst="curvedConnector3">
              <a:avLst>
                <a:gd name="adj1" fmla="val 50000"/>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279576" y="1484784"/>
            <a:ext cx="1306896" cy="4001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dirty="0"/>
              <a:t>Event Core</a:t>
            </a:r>
          </a:p>
        </p:txBody>
      </p:sp>
      <p:sp>
        <p:nvSpPr>
          <p:cNvPr id="23" name="TextBox 22"/>
          <p:cNvSpPr txBox="1"/>
          <p:nvPr/>
        </p:nvSpPr>
        <p:spPr>
          <a:xfrm>
            <a:off x="7176121" y="1340768"/>
            <a:ext cx="3520323" cy="70788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b="1" u="sng" dirty="0"/>
              <a:t>Extended </a:t>
            </a:r>
          </a:p>
          <a:p>
            <a:r>
              <a:rPr lang="en-US" sz="2000" dirty="0" err="1"/>
              <a:t>MeasurementOrFacts</a:t>
            </a:r>
            <a:r>
              <a:rPr lang="en-US" sz="2000" dirty="0"/>
              <a:t> Extension</a:t>
            </a:r>
          </a:p>
        </p:txBody>
      </p:sp>
      <p:cxnSp>
        <p:nvCxnSpPr>
          <p:cNvPr id="24" name="Straight Connector 23"/>
          <p:cNvCxnSpPr/>
          <p:nvPr/>
        </p:nvCxnSpPr>
        <p:spPr>
          <a:xfrm>
            <a:off x="2219781" y="2111370"/>
            <a:ext cx="12573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20136" y="2111370"/>
            <a:ext cx="31683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39816" y="1484784"/>
            <a:ext cx="2453942" cy="40011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2000" dirty="0"/>
              <a:t>Occurrence Extension</a:t>
            </a:r>
          </a:p>
        </p:txBody>
      </p:sp>
      <p:cxnSp>
        <p:nvCxnSpPr>
          <p:cNvPr id="27" name="Straight Connector 26"/>
          <p:cNvCxnSpPr/>
          <p:nvPr/>
        </p:nvCxnSpPr>
        <p:spPr>
          <a:xfrm flipV="1">
            <a:off x="4665330" y="2103854"/>
            <a:ext cx="2078742" cy="75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919832" y="4703979"/>
            <a:ext cx="2438092" cy="827667"/>
          </a:xfrm>
          <a:prstGeom prst="rect">
            <a:avLst/>
          </a:prstGeom>
          <a:solidFill>
            <a:schemeClr val="tx1"/>
          </a:solidFill>
          <a:ln>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bg1"/>
                </a:solidFill>
              </a:rPr>
              <a:t>Additional link to  </a:t>
            </a:r>
            <a:r>
              <a:rPr lang="en-US" sz="2000" dirty="0" err="1">
                <a:solidFill>
                  <a:schemeClr val="bg1"/>
                </a:solidFill>
              </a:rPr>
              <a:t>MoF</a:t>
            </a:r>
            <a:r>
              <a:rPr lang="en-US" sz="2000" dirty="0">
                <a:solidFill>
                  <a:schemeClr val="bg1"/>
                </a:solidFill>
              </a:rPr>
              <a:t> Extension</a:t>
            </a:r>
          </a:p>
        </p:txBody>
      </p:sp>
      <p:cxnSp>
        <p:nvCxnSpPr>
          <p:cNvPr id="15" name="Straight Arrow Connector 14"/>
          <p:cNvCxnSpPr>
            <a:stCxn id="29" idx="1"/>
          </p:cNvCxnSpPr>
          <p:nvPr/>
        </p:nvCxnSpPr>
        <p:spPr>
          <a:xfrm flipH="1" flipV="1">
            <a:off x="7464152" y="4941168"/>
            <a:ext cx="455680" cy="176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itle 1"/>
          <p:cNvSpPr txBox="1">
            <a:spLocks/>
          </p:cNvSpPr>
          <p:nvPr/>
        </p:nvSpPr>
        <p:spPr>
          <a:xfrm>
            <a:off x="1753050" y="624110"/>
            <a:ext cx="8911863" cy="71665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000" b="1" kern="1200" spc="0">
                <a:solidFill>
                  <a:srgbClr val="006666"/>
                </a:solidFill>
                <a:latin typeface="+mn-lt"/>
                <a:ea typeface="Verdana" panose="020B0604030504040204" pitchFamily="34" charset="0"/>
                <a:cs typeface="Verdana" panose="020B0604030504040204" pitchFamily="34" charset="0"/>
              </a:defRPr>
            </a:lvl1pPr>
          </a:lstStyle>
          <a:p>
            <a:r>
              <a:rPr lang="nl-BE" sz="2400" dirty="0"/>
              <a:t>Darwin </a:t>
            </a:r>
            <a:r>
              <a:rPr lang="nl-BE" sz="2400" dirty="0" err="1"/>
              <a:t>Core</a:t>
            </a:r>
            <a:endParaRPr lang="nl-BE" sz="2400" dirty="0"/>
          </a:p>
        </p:txBody>
      </p:sp>
    </p:spTree>
    <p:extLst>
      <p:ext uri="{BB962C8B-B14F-4D97-AF65-F5344CB8AC3E}">
        <p14:creationId xmlns:p14="http://schemas.microsoft.com/office/powerpoint/2010/main" val="208911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207568" y="1484785"/>
            <a:ext cx="5147672" cy="2161261"/>
          </a:xfrm>
          <a:prstGeom prst="rect">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1919536" y="1518144"/>
            <a:ext cx="3019242" cy="1969770"/>
          </a:xfrm>
          <a:prstGeom prst="rect">
            <a:avLst/>
          </a:prstGeom>
          <a:ln w="12700">
            <a:noFill/>
          </a:ln>
        </p:spPr>
        <p:txBody>
          <a:bodyPr wrap="square">
            <a:spAutoFit/>
          </a:bodyPr>
          <a:lstStyle/>
          <a:p>
            <a:pPr defTabSz="358775"/>
            <a:endParaRPr lang="nl-BE" sz="2000" b="1" dirty="0"/>
          </a:p>
          <a:p>
            <a:pPr defTabSz="358775"/>
            <a:endParaRPr lang="nl-BE" sz="1700" dirty="0"/>
          </a:p>
          <a:p>
            <a:pPr defTabSz="358775"/>
            <a:endParaRPr lang="nl-BE" sz="1700" dirty="0"/>
          </a:p>
          <a:p>
            <a:pPr defTabSz="446088"/>
            <a:endParaRPr lang="nl-BE" sz="1700" dirty="0"/>
          </a:p>
          <a:p>
            <a:pPr defTabSz="446088"/>
            <a:r>
              <a:rPr lang="nl-BE" sz="1700" dirty="0"/>
              <a:t>	  </a:t>
            </a:r>
            <a:r>
              <a:rPr lang="nl-BE" sz="1700" dirty="0" err="1"/>
              <a:t>MeasurementType</a:t>
            </a:r>
            <a:r>
              <a:rPr lang="nl-BE" sz="1700" dirty="0"/>
              <a:t>	</a:t>
            </a:r>
          </a:p>
          <a:p>
            <a:pPr defTabSz="446088"/>
            <a:r>
              <a:rPr lang="nl-BE" sz="1700" dirty="0"/>
              <a:t>	  </a:t>
            </a:r>
            <a:r>
              <a:rPr lang="nl-BE" sz="1700" dirty="0" err="1"/>
              <a:t>MeasurementValue</a:t>
            </a:r>
            <a:endParaRPr lang="nl-BE" sz="1700" dirty="0"/>
          </a:p>
          <a:p>
            <a:pPr defTabSz="446088"/>
            <a:r>
              <a:rPr lang="nl-BE" sz="1700" dirty="0"/>
              <a:t>	  </a:t>
            </a:r>
            <a:r>
              <a:rPr lang="nl-BE" sz="1700" dirty="0" err="1"/>
              <a:t>MeasurementUnit</a:t>
            </a:r>
            <a:endParaRPr lang="nl-BE" sz="1700" dirty="0"/>
          </a:p>
        </p:txBody>
      </p:sp>
      <p:sp>
        <p:nvSpPr>
          <p:cNvPr id="10" name="Rectangle 9"/>
          <p:cNvSpPr/>
          <p:nvPr/>
        </p:nvSpPr>
        <p:spPr>
          <a:xfrm>
            <a:off x="2351584" y="1691516"/>
            <a:ext cx="4940088" cy="369332"/>
          </a:xfrm>
          <a:prstGeom prst="rect">
            <a:avLst/>
          </a:prstGeom>
        </p:spPr>
        <p:txBody>
          <a:bodyPr wrap="square">
            <a:spAutoFit/>
          </a:bodyPr>
          <a:lstStyle/>
          <a:p>
            <a:pPr algn="ctr" defTabSz="358775"/>
            <a:r>
              <a:rPr lang="nl-BE" b="1" dirty="0" err="1"/>
              <a:t>Measurements</a:t>
            </a:r>
            <a:r>
              <a:rPr lang="nl-BE" b="1" dirty="0"/>
              <a:t> Or </a:t>
            </a:r>
            <a:r>
              <a:rPr lang="nl-BE" b="1" dirty="0" err="1"/>
              <a:t>Facts</a:t>
            </a:r>
            <a:r>
              <a:rPr lang="nl-BE" b="1" dirty="0"/>
              <a:t> Extension</a:t>
            </a:r>
          </a:p>
        </p:txBody>
      </p:sp>
      <p:sp>
        <p:nvSpPr>
          <p:cNvPr id="11" name="Title 1"/>
          <p:cNvSpPr>
            <a:spLocks noGrp="1"/>
          </p:cNvSpPr>
          <p:nvPr>
            <p:ph type="title"/>
          </p:nvPr>
        </p:nvSpPr>
        <p:spPr>
          <a:xfrm>
            <a:off x="1757399" y="-19067"/>
            <a:ext cx="8892480" cy="836712"/>
          </a:xfrm>
        </p:spPr>
        <p:txBody>
          <a:bodyPr>
            <a:normAutofit/>
          </a:bodyPr>
          <a:lstStyle/>
          <a:p>
            <a:r>
              <a:rPr lang="en-US" sz="2400" dirty="0"/>
              <a:t>Data </a:t>
            </a:r>
            <a:r>
              <a:rPr lang="en-US" sz="2400" dirty="0" err="1"/>
              <a:t>Standardisation</a:t>
            </a:r>
            <a:endParaRPr lang="en-US" sz="2400" dirty="0"/>
          </a:p>
        </p:txBody>
      </p:sp>
      <p:sp>
        <p:nvSpPr>
          <p:cNvPr id="3" name="Rectangle 2"/>
          <p:cNvSpPr/>
          <p:nvPr/>
        </p:nvSpPr>
        <p:spPr>
          <a:xfrm>
            <a:off x="2317178" y="4188414"/>
            <a:ext cx="2194646" cy="2031325"/>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n-US" b="1" dirty="0" err="1"/>
              <a:t>MeasurementType</a:t>
            </a:r>
            <a:endParaRPr lang="en-US" b="1" dirty="0"/>
          </a:p>
          <a:p>
            <a:r>
              <a:rPr lang="en-US" dirty="0"/>
              <a:t>length</a:t>
            </a:r>
          </a:p>
          <a:p>
            <a:r>
              <a:rPr lang="en-US" dirty="0"/>
              <a:t>Length</a:t>
            </a:r>
          </a:p>
          <a:p>
            <a:r>
              <a:rPr lang="en-US" dirty="0"/>
              <a:t>Length (mm)</a:t>
            </a:r>
          </a:p>
          <a:p>
            <a:r>
              <a:rPr lang="en-US" dirty="0" err="1"/>
              <a:t>length_in_m</a:t>
            </a:r>
            <a:endParaRPr lang="en-US" dirty="0"/>
          </a:p>
          <a:p>
            <a:r>
              <a:rPr lang="en-US" dirty="0"/>
              <a:t>Length of specimen</a:t>
            </a:r>
          </a:p>
          <a:p>
            <a:r>
              <a:rPr lang="en-US" dirty="0"/>
              <a:t>…</a:t>
            </a:r>
          </a:p>
        </p:txBody>
      </p:sp>
    </p:spTree>
    <p:extLst>
      <p:ext uri="{BB962C8B-B14F-4D97-AF65-F5344CB8AC3E}">
        <p14:creationId xmlns:p14="http://schemas.microsoft.com/office/powerpoint/2010/main" val="425000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7399" y="-19067"/>
            <a:ext cx="8892480" cy="836712"/>
          </a:xfrm>
        </p:spPr>
        <p:txBody>
          <a:bodyPr>
            <a:normAutofit/>
          </a:bodyPr>
          <a:lstStyle/>
          <a:p>
            <a:r>
              <a:rPr lang="en-US" sz="2400" dirty="0"/>
              <a:t>Data </a:t>
            </a:r>
            <a:r>
              <a:rPr lang="en-US" sz="2400" dirty="0" err="1"/>
              <a:t>Standardisation</a:t>
            </a:r>
            <a:endParaRPr lang="en-US" sz="2400" dirty="0"/>
          </a:p>
        </p:txBody>
      </p:sp>
      <p:sp>
        <p:nvSpPr>
          <p:cNvPr id="3" name="Content Placeholder 2"/>
          <p:cNvSpPr>
            <a:spLocks noGrp="1"/>
          </p:cNvSpPr>
          <p:nvPr>
            <p:ph idx="1"/>
          </p:nvPr>
        </p:nvSpPr>
        <p:spPr>
          <a:xfrm>
            <a:off x="3143673" y="4044206"/>
            <a:ext cx="5263429" cy="2337123"/>
          </a:xfrm>
        </p:spPr>
        <p:txBody>
          <a:bodyPr>
            <a:normAutofit/>
          </a:bodyPr>
          <a:lstStyle/>
          <a:p>
            <a:pPr marL="457200" lvl="1" indent="0">
              <a:buNone/>
            </a:pPr>
            <a:r>
              <a:rPr lang="en-US" sz="1800" dirty="0"/>
              <a:t>BODC NERC vocabularies</a:t>
            </a:r>
          </a:p>
          <a:p>
            <a:pPr marL="914400" lvl="2" indent="0">
              <a:buNone/>
            </a:pPr>
            <a:r>
              <a:rPr lang="en-US" sz="1800" dirty="0"/>
              <a:t>P01 - Parameters </a:t>
            </a:r>
          </a:p>
          <a:p>
            <a:pPr marL="914400" lvl="2" indent="0">
              <a:buNone/>
            </a:pPr>
            <a:r>
              <a:rPr lang="en-US" sz="1800" dirty="0"/>
              <a:t>P06 - Units</a:t>
            </a:r>
          </a:p>
          <a:p>
            <a:pPr marL="914400" lvl="2" indent="0">
              <a:buNone/>
            </a:pPr>
            <a:r>
              <a:rPr lang="en-US" sz="1800" dirty="0"/>
              <a:t>L22 - Instruments and sensors</a:t>
            </a:r>
          </a:p>
          <a:p>
            <a:pPr marL="914400" lvl="2" indent="0">
              <a:buNone/>
            </a:pPr>
            <a:r>
              <a:rPr lang="en-US" sz="1800" dirty="0"/>
              <a:t>Q01 - Sampling descriptors</a:t>
            </a:r>
          </a:p>
          <a:p>
            <a:pPr marL="914400" lvl="2" indent="0">
              <a:buNone/>
            </a:pPr>
            <a:r>
              <a:rPr lang="en-US" sz="1800" dirty="0"/>
              <a:t>...</a:t>
            </a:r>
          </a:p>
          <a:p>
            <a:pPr lvl="1"/>
            <a:endParaRPr lang="en-US" dirty="0" smtClean="0"/>
          </a:p>
          <a:p>
            <a:pPr marL="457200" lvl="1" indent="0">
              <a:buNone/>
            </a:pPr>
            <a:endParaRPr lang="en-US" dirty="0"/>
          </a:p>
        </p:txBody>
      </p:sp>
      <p:sp>
        <p:nvSpPr>
          <p:cNvPr id="5" name="Oval 4"/>
          <p:cNvSpPr/>
          <p:nvPr/>
        </p:nvSpPr>
        <p:spPr>
          <a:xfrm>
            <a:off x="4546928" y="2420888"/>
            <a:ext cx="2744744" cy="1143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4367808" y="1518144"/>
            <a:ext cx="3019242" cy="1969770"/>
          </a:xfrm>
          <a:prstGeom prst="rect">
            <a:avLst/>
          </a:prstGeom>
          <a:ln w="12700">
            <a:noFill/>
          </a:ln>
        </p:spPr>
        <p:txBody>
          <a:bodyPr wrap="square">
            <a:spAutoFit/>
          </a:bodyPr>
          <a:lstStyle/>
          <a:p>
            <a:pPr defTabSz="358775"/>
            <a:endParaRPr lang="nl-BE" sz="2000" b="1" dirty="0"/>
          </a:p>
          <a:p>
            <a:pPr defTabSz="358775"/>
            <a:r>
              <a:rPr lang="nl-BE" sz="1700" dirty="0"/>
              <a:t> </a:t>
            </a:r>
          </a:p>
          <a:p>
            <a:pPr defTabSz="446088"/>
            <a:endParaRPr lang="nl-BE" sz="1700" dirty="0"/>
          </a:p>
          <a:p>
            <a:pPr defTabSz="446088"/>
            <a:endParaRPr lang="nl-BE" sz="1700" dirty="0"/>
          </a:p>
          <a:p>
            <a:pPr defTabSz="446088"/>
            <a:r>
              <a:rPr lang="nl-BE" sz="1700" dirty="0"/>
              <a:t>	+ </a:t>
            </a:r>
            <a:r>
              <a:rPr lang="nl-BE" sz="1700" dirty="0" err="1"/>
              <a:t>MeasurementTypeID</a:t>
            </a:r>
            <a:r>
              <a:rPr lang="nl-BE" sz="1700" dirty="0"/>
              <a:t>	</a:t>
            </a:r>
          </a:p>
          <a:p>
            <a:pPr defTabSz="446088"/>
            <a:r>
              <a:rPr lang="nl-BE" sz="1700" dirty="0"/>
              <a:t>	+ </a:t>
            </a:r>
            <a:r>
              <a:rPr lang="nl-BE" sz="1700" dirty="0" err="1"/>
              <a:t>MeasurementValueID</a:t>
            </a:r>
            <a:endParaRPr lang="nl-BE" sz="1700" dirty="0"/>
          </a:p>
          <a:p>
            <a:pPr defTabSz="446088"/>
            <a:r>
              <a:rPr lang="nl-BE" sz="1700" dirty="0"/>
              <a:t>	+ </a:t>
            </a:r>
            <a:r>
              <a:rPr lang="nl-BE" sz="1700" dirty="0" err="1"/>
              <a:t>MeasurementUnitID</a:t>
            </a:r>
            <a:endParaRPr lang="nl-BE" sz="1700" dirty="0"/>
          </a:p>
        </p:txBody>
      </p:sp>
      <p:sp>
        <p:nvSpPr>
          <p:cNvPr id="10" name="Rectangle 9"/>
          <p:cNvSpPr/>
          <p:nvPr/>
        </p:nvSpPr>
        <p:spPr>
          <a:xfrm>
            <a:off x="2207568" y="1484785"/>
            <a:ext cx="5147672" cy="2161261"/>
          </a:xfrm>
          <a:prstGeom prst="rect">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1919536" y="1518144"/>
            <a:ext cx="3019242" cy="1969770"/>
          </a:xfrm>
          <a:prstGeom prst="rect">
            <a:avLst/>
          </a:prstGeom>
          <a:ln w="12700">
            <a:noFill/>
          </a:ln>
        </p:spPr>
        <p:txBody>
          <a:bodyPr wrap="square">
            <a:spAutoFit/>
          </a:bodyPr>
          <a:lstStyle/>
          <a:p>
            <a:pPr defTabSz="358775"/>
            <a:endParaRPr lang="nl-BE" sz="2000" b="1" dirty="0"/>
          </a:p>
          <a:p>
            <a:pPr defTabSz="358775"/>
            <a:endParaRPr lang="nl-BE" sz="1700" dirty="0"/>
          </a:p>
          <a:p>
            <a:pPr defTabSz="358775"/>
            <a:endParaRPr lang="nl-BE" sz="1700" dirty="0"/>
          </a:p>
          <a:p>
            <a:pPr defTabSz="446088"/>
            <a:endParaRPr lang="nl-BE" sz="1700" dirty="0"/>
          </a:p>
          <a:p>
            <a:pPr defTabSz="446088"/>
            <a:r>
              <a:rPr lang="nl-BE" sz="1700" dirty="0"/>
              <a:t>	  </a:t>
            </a:r>
            <a:r>
              <a:rPr lang="nl-BE" sz="1700" dirty="0" err="1"/>
              <a:t>MeasurementType</a:t>
            </a:r>
            <a:r>
              <a:rPr lang="nl-BE" sz="1700" dirty="0"/>
              <a:t>	</a:t>
            </a:r>
          </a:p>
          <a:p>
            <a:pPr defTabSz="446088"/>
            <a:r>
              <a:rPr lang="nl-BE" sz="1700" dirty="0"/>
              <a:t>	  </a:t>
            </a:r>
            <a:r>
              <a:rPr lang="nl-BE" sz="1700" dirty="0" err="1"/>
              <a:t>MeasurementValue</a:t>
            </a:r>
            <a:endParaRPr lang="nl-BE" sz="1700" dirty="0"/>
          </a:p>
          <a:p>
            <a:pPr defTabSz="446088"/>
            <a:r>
              <a:rPr lang="nl-BE" sz="1700" dirty="0"/>
              <a:t>	  </a:t>
            </a:r>
            <a:r>
              <a:rPr lang="nl-BE" sz="1700" dirty="0" err="1"/>
              <a:t>MeasurementUnit</a:t>
            </a:r>
            <a:endParaRPr lang="nl-BE" sz="1700" dirty="0"/>
          </a:p>
        </p:txBody>
      </p:sp>
      <p:sp>
        <p:nvSpPr>
          <p:cNvPr id="8" name="Rectangle 7"/>
          <p:cNvSpPr/>
          <p:nvPr/>
        </p:nvSpPr>
        <p:spPr>
          <a:xfrm>
            <a:off x="2351584" y="1700808"/>
            <a:ext cx="4940088" cy="400110"/>
          </a:xfrm>
          <a:prstGeom prst="rect">
            <a:avLst/>
          </a:prstGeom>
        </p:spPr>
        <p:txBody>
          <a:bodyPr wrap="square">
            <a:spAutoFit/>
          </a:bodyPr>
          <a:lstStyle/>
          <a:p>
            <a:pPr algn="ctr" defTabSz="358775"/>
            <a:r>
              <a:rPr lang="nl-BE" sz="2000" b="1" dirty="0"/>
              <a:t>Extended </a:t>
            </a:r>
            <a:r>
              <a:rPr lang="nl-BE" sz="2000" b="1" dirty="0" err="1"/>
              <a:t>MoF</a:t>
            </a:r>
            <a:r>
              <a:rPr lang="nl-BE" sz="2000" b="1" dirty="0"/>
              <a:t> Extension (</a:t>
            </a:r>
            <a:r>
              <a:rPr lang="nl-BE" sz="2000" b="1" dirty="0" err="1"/>
              <a:t>eMoF</a:t>
            </a:r>
            <a:r>
              <a:rPr lang="nl-BE" sz="2000" b="1" dirty="0"/>
              <a:t>)</a:t>
            </a:r>
          </a:p>
        </p:txBody>
      </p:sp>
      <p:cxnSp>
        <p:nvCxnSpPr>
          <p:cNvPr id="11" name="Elbow Connector 5"/>
          <p:cNvCxnSpPr>
            <a:endCxn id="12" idx="1"/>
          </p:cNvCxnSpPr>
          <p:nvPr/>
        </p:nvCxnSpPr>
        <p:spPr>
          <a:xfrm flipV="1">
            <a:off x="7248128" y="2910357"/>
            <a:ext cx="791188" cy="194858"/>
          </a:xfrm>
          <a:prstGeom prst="curvedConnector3">
            <a:avLst>
              <a:gd name="adj1" fmla="val 50000"/>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39316" y="2602581"/>
            <a:ext cx="2664296" cy="615553"/>
          </a:xfrm>
          <a:prstGeom prst="rect">
            <a:avLst/>
          </a:prstGeom>
          <a:noFill/>
        </p:spPr>
        <p:txBody>
          <a:bodyPr wrap="square" rtlCol="0">
            <a:spAutoFit/>
          </a:bodyPr>
          <a:lstStyle/>
          <a:p>
            <a:r>
              <a:rPr lang="nl-BE" sz="1700" dirty="0" err="1"/>
              <a:t>Controlled</a:t>
            </a:r>
            <a:r>
              <a:rPr lang="nl-BE" sz="1700" dirty="0"/>
              <a:t> </a:t>
            </a:r>
            <a:r>
              <a:rPr lang="nl-BE" sz="1700" dirty="0" err="1"/>
              <a:t>vocabulary</a:t>
            </a:r>
            <a:r>
              <a:rPr lang="nl-BE" sz="1700" dirty="0"/>
              <a:t> </a:t>
            </a:r>
          </a:p>
          <a:p>
            <a:r>
              <a:rPr lang="nl-BE" sz="1700" dirty="0"/>
              <a:t>Persistent </a:t>
            </a:r>
            <a:r>
              <a:rPr lang="nl-BE" sz="1700" dirty="0" err="1"/>
              <a:t>identifiers</a:t>
            </a:r>
            <a:r>
              <a:rPr lang="nl-BE" sz="1700" dirty="0"/>
              <a:t> (</a:t>
            </a:r>
            <a:r>
              <a:rPr lang="nl-BE" sz="1700" dirty="0" err="1"/>
              <a:t>URIs</a:t>
            </a:r>
            <a:r>
              <a:rPr lang="nl-BE" sz="1700" dirty="0"/>
              <a:t>)</a:t>
            </a:r>
          </a:p>
        </p:txBody>
      </p:sp>
    </p:spTree>
    <p:extLst>
      <p:ext uri="{BB962C8B-B14F-4D97-AF65-F5344CB8AC3E}">
        <p14:creationId xmlns:p14="http://schemas.microsoft.com/office/powerpoint/2010/main" val="1294643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7399" y="-19067"/>
            <a:ext cx="8892480" cy="836712"/>
          </a:xfrm>
        </p:spPr>
        <p:txBody>
          <a:bodyPr>
            <a:normAutofit/>
          </a:bodyPr>
          <a:lstStyle/>
          <a:p>
            <a:r>
              <a:rPr lang="en-US" sz="2400" dirty="0"/>
              <a:t>Data </a:t>
            </a:r>
            <a:r>
              <a:rPr lang="en-US" sz="2400" dirty="0" err="1"/>
              <a:t>Standardisation</a:t>
            </a:r>
            <a:endParaRPr lang="en-US" sz="2400" dirty="0"/>
          </a:p>
        </p:txBody>
      </p:sp>
      <p:sp>
        <p:nvSpPr>
          <p:cNvPr id="5" name="Oval 4"/>
          <p:cNvSpPr/>
          <p:nvPr/>
        </p:nvSpPr>
        <p:spPr>
          <a:xfrm>
            <a:off x="4546928" y="2420888"/>
            <a:ext cx="2744744" cy="1143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 name="Elbow Connector 5"/>
          <p:cNvCxnSpPr>
            <a:endCxn id="7" idx="1"/>
          </p:cNvCxnSpPr>
          <p:nvPr/>
        </p:nvCxnSpPr>
        <p:spPr>
          <a:xfrm flipV="1">
            <a:off x="7248128" y="2910357"/>
            <a:ext cx="791188" cy="194858"/>
          </a:xfrm>
          <a:prstGeom prst="curvedConnector3">
            <a:avLst>
              <a:gd name="adj1" fmla="val 50000"/>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039316" y="2602581"/>
            <a:ext cx="2664296" cy="615553"/>
          </a:xfrm>
          <a:prstGeom prst="rect">
            <a:avLst/>
          </a:prstGeom>
          <a:noFill/>
        </p:spPr>
        <p:txBody>
          <a:bodyPr wrap="square" rtlCol="0">
            <a:spAutoFit/>
          </a:bodyPr>
          <a:lstStyle/>
          <a:p>
            <a:r>
              <a:rPr lang="nl-BE" sz="1700" dirty="0" err="1"/>
              <a:t>Controlled</a:t>
            </a:r>
            <a:r>
              <a:rPr lang="nl-BE" sz="1700" dirty="0"/>
              <a:t> </a:t>
            </a:r>
            <a:r>
              <a:rPr lang="nl-BE" sz="1700" dirty="0" err="1"/>
              <a:t>vocabulary</a:t>
            </a:r>
            <a:r>
              <a:rPr lang="nl-BE" sz="1700" dirty="0"/>
              <a:t> </a:t>
            </a:r>
          </a:p>
          <a:p>
            <a:r>
              <a:rPr lang="nl-BE" sz="1700" dirty="0"/>
              <a:t>Persistent </a:t>
            </a:r>
            <a:r>
              <a:rPr lang="nl-BE" sz="1700" dirty="0" err="1"/>
              <a:t>identifiers</a:t>
            </a:r>
            <a:r>
              <a:rPr lang="nl-BE" sz="1700" dirty="0"/>
              <a:t> (</a:t>
            </a:r>
            <a:r>
              <a:rPr lang="nl-BE" sz="1700" dirty="0" err="1"/>
              <a:t>URIs</a:t>
            </a:r>
            <a:r>
              <a:rPr lang="nl-BE" sz="1700" dirty="0"/>
              <a:t>)</a:t>
            </a:r>
          </a:p>
        </p:txBody>
      </p:sp>
      <p:sp>
        <p:nvSpPr>
          <p:cNvPr id="9" name="Rectangle 8"/>
          <p:cNvSpPr/>
          <p:nvPr/>
        </p:nvSpPr>
        <p:spPr>
          <a:xfrm>
            <a:off x="4367808" y="1518144"/>
            <a:ext cx="3019242" cy="1969770"/>
          </a:xfrm>
          <a:prstGeom prst="rect">
            <a:avLst/>
          </a:prstGeom>
          <a:ln w="12700">
            <a:noFill/>
          </a:ln>
        </p:spPr>
        <p:txBody>
          <a:bodyPr wrap="square">
            <a:spAutoFit/>
          </a:bodyPr>
          <a:lstStyle/>
          <a:p>
            <a:pPr defTabSz="358775"/>
            <a:endParaRPr lang="nl-BE" sz="2000" b="1" dirty="0"/>
          </a:p>
          <a:p>
            <a:pPr defTabSz="358775"/>
            <a:endParaRPr lang="nl-BE" sz="1700" dirty="0"/>
          </a:p>
          <a:p>
            <a:pPr defTabSz="446088"/>
            <a:endParaRPr lang="nl-BE" sz="1700" dirty="0"/>
          </a:p>
          <a:p>
            <a:pPr defTabSz="446088"/>
            <a:endParaRPr lang="nl-BE" sz="1700" dirty="0"/>
          </a:p>
          <a:p>
            <a:pPr defTabSz="446088"/>
            <a:r>
              <a:rPr lang="nl-BE" sz="1700" dirty="0"/>
              <a:t>	+ </a:t>
            </a:r>
            <a:r>
              <a:rPr lang="nl-BE" sz="1700" dirty="0" err="1"/>
              <a:t>MeasurementTypeID</a:t>
            </a:r>
            <a:r>
              <a:rPr lang="nl-BE" sz="1700" dirty="0"/>
              <a:t>	</a:t>
            </a:r>
          </a:p>
          <a:p>
            <a:pPr defTabSz="446088"/>
            <a:r>
              <a:rPr lang="nl-BE" sz="1700" dirty="0"/>
              <a:t>	+ </a:t>
            </a:r>
            <a:r>
              <a:rPr lang="nl-BE" sz="1700" dirty="0" err="1"/>
              <a:t>MeasurementValueID</a:t>
            </a:r>
            <a:endParaRPr lang="nl-BE" sz="1700" dirty="0"/>
          </a:p>
          <a:p>
            <a:pPr defTabSz="446088"/>
            <a:r>
              <a:rPr lang="nl-BE" sz="1700" dirty="0"/>
              <a:t>	+ </a:t>
            </a:r>
            <a:r>
              <a:rPr lang="nl-BE" sz="1700" dirty="0" err="1"/>
              <a:t>MeasurementUnitID</a:t>
            </a:r>
            <a:endParaRPr lang="nl-BE" sz="1700" dirty="0"/>
          </a:p>
        </p:txBody>
      </p:sp>
      <p:sp>
        <p:nvSpPr>
          <p:cNvPr id="10" name="Rectangle 9"/>
          <p:cNvSpPr/>
          <p:nvPr/>
        </p:nvSpPr>
        <p:spPr>
          <a:xfrm>
            <a:off x="2207568" y="1484785"/>
            <a:ext cx="5147672" cy="2161261"/>
          </a:xfrm>
          <a:prstGeom prst="rect">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1919536" y="1518144"/>
            <a:ext cx="3019242" cy="1969770"/>
          </a:xfrm>
          <a:prstGeom prst="rect">
            <a:avLst/>
          </a:prstGeom>
          <a:ln w="12700">
            <a:noFill/>
          </a:ln>
        </p:spPr>
        <p:txBody>
          <a:bodyPr wrap="square">
            <a:spAutoFit/>
          </a:bodyPr>
          <a:lstStyle/>
          <a:p>
            <a:pPr defTabSz="358775"/>
            <a:endParaRPr lang="nl-BE" sz="2000" b="1" dirty="0"/>
          </a:p>
          <a:p>
            <a:pPr defTabSz="358775"/>
            <a:endParaRPr lang="nl-BE" sz="1700" dirty="0"/>
          </a:p>
          <a:p>
            <a:pPr defTabSz="358775"/>
            <a:endParaRPr lang="nl-BE" sz="1700" dirty="0"/>
          </a:p>
          <a:p>
            <a:pPr defTabSz="446088"/>
            <a:endParaRPr lang="nl-BE" sz="1700" dirty="0"/>
          </a:p>
          <a:p>
            <a:pPr defTabSz="446088"/>
            <a:r>
              <a:rPr lang="nl-BE" sz="1700" dirty="0"/>
              <a:t>	  </a:t>
            </a:r>
            <a:r>
              <a:rPr lang="nl-BE" sz="1700" dirty="0" err="1"/>
              <a:t>MeasurementType</a:t>
            </a:r>
            <a:r>
              <a:rPr lang="nl-BE" sz="1700" dirty="0"/>
              <a:t>	</a:t>
            </a:r>
          </a:p>
          <a:p>
            <a:pPr defTabSz="446088"/>
            <a:r>
              <a:rPr lang="nl-BE" sz="1700" dirty="0"/>
              <a:t>	  </a:t>
            </a:r>
            <a:r>
              <a:rPr lang="nl-BE" sz="1700" dirty="0" err="1"/>
              <a:t>MeasurementValue</a:t>
            </a:r>
            <a:endParaRPr lang="nl-BE" sz="1700" dirty="0"/>
          </a:p>
          <a:p>
            <a:pPr defTabSz="446088"/>
            <a:r>
              <a:rPr lang="nl-BE" sz="1700" dirty="0"/>
              <a:t>	  </a:t>
            </a:r>
            <a:r>
              <a:rPr lang="nl-BE" sz="1700" dirty="0" err="1"/>
              <a:t>MeasurementUnit</a:t>
            </a:r>
            <a:endParaRPr lang="nl-BE" sz="1700" dirty="0"/>
          </a:p>
        </p:txBody>
      </p:sp>
      <p:sp>
        <p:nvSpPr>
          <p:cNvPr id="8" name="Rectangle 7"/>
          <p:cNvSpPr/>
          <p:nvPr/>
        </p:nvSpPr>
        <p:spPr>
          <a:xfrm>
            <a:off x="2351584" y="1700808"/>
            <a:ext cx="4940088" cy="400110"/>
          </a:xfrm>
          <a:prstGeom prst="rect">
            <a:avLst/>
          </a:prstGeom>
        </p:spPr>
        <p:txBody>
          <a:bodyPr wrap="square">
            <a:spAutoFit/>
          </a:bodyPr>
          <a:lstStyle/>
          <a:p>
            <a:pPr algn="ctr" defTabSz="358775"/>
            <a:r>
              <a:rPr lang="nl-BE" sz="2000" b="1" dirty="0"/>
              <a:t>Extended </a:t>
            </a:r>
            <a:r>
              <a:rPr lang="nl-BE" sz="2000" b="1" dirty="0" err="1"/>
              <a:t>MoF</a:t>
            </a:r>
            <a:r>
              <a:rPr lang="nl-BE" sz="2000" b="1" dirty="0"/>
              <a:t> Extension</a:t>
            </a:r>
          </a:p>
        </p:txBody>
      </p:sp>
      <p:sp>
        <p:nvSpPr>
          <p:cNvPr id="14" name="Rectangle 13"/>
          <p:cNvSpPr/>
          <p:nvPr/>
        </p:nvSpPr>
        <p:spPr>
          <a:xfrm>
            <a:off x="2317178" y="4188414"/>
            <a:ext cx="8027294" cy="2031325"/>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r>
              <a:rPr lang="en-US" b="1" dirty="0" err="1"/>
              <a:t>MeasurementType</a:t>
            </a:r>
            <a:r>
              <a:rPr lang="en-US" b="1" dirty="0"/>
              <a:t>	    </a:t>
            </a:r>
            <a:r>
              <a:rPr lang="en-US" b="1" dirty="0" err="1"/>
              <a:t>MeasurementTypeID</a:t>
            </a:r>
            <a:endParaRPr lang="en-US" b="1" dirty="0"/>
          </a:p>
          <a:p>
            <a:r>
              <a:rPr lang="en-US" dirty="0"/>
              <a:t>length		    http://vocab.nerc.ac.uk/collection/P01/current/OBSINDLX</a:t>
            </a:r>
          </a:p>
          <a:p>
            <a:r>
              <a:rPr lang="en-US" dirty="0"/>
              <a:t>Length		    http://vocab.nerc.ac.uk/collection/P01/current/OBSINDLX</a:t>
            </a:r>
          </a:p>
          <a:p>
            <a:r>
              <a:rPr lang="en-US" dirty="0"/>
              <a:t>Length (mm)	    http://vocab.nerc.ac.uk/collection/P01/current/OBSINDLX</a:t>
            </a:r>
          </a:p>
          <a:p>
            <a:r>
              <a:rPr lang="en-US" dirty="0" err="1"/>
              <a:t>length_in_m</a:t>
            </a:r>
            <a:r>
              <a:rPr lang="en-US" dirty="0"/>
              <a:t>	    http://vocab.nerc.ac.uk/collection/P01/current/OBSINDLX</a:t>
            </a:r>
          </a:p>
          <a:p>
            <a:r>
              <a:rPr lang="en-US" dirty="0"/>
              <a:t>Length of specimen	    http://vocab.nerc.ac.uk/collection/P01/current/OBSINDLX</a:t>
            </a:r>
          </a:p>
          <a:p>
            <a:r>
              <a:rPr lang="en-US" b="1" dirty="0"/>
              <a:t>…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857485"/>
            <a:ext cx="5410006" cy="3291088"/>
          </a:xfrm>
          <a:prstGeom prst="rect">
            <a:avLst/>
          </a:prstGeom>
        </p:spPr>
      </p:pic>
      <p:cxnSp>
        <p:nvCxnSpPr>
          <p:cNvPr id="24" name="Elbow Connector 23"/>
          <p:cNvCxnSpPr/>
          <p:nvPr/>
        </p:nvCxnSpPr>
        <p:spPr>
          <a:xfrm rot="16200000" flipV="1">
            <a:off x="6056999" y="2382787"/>
            <a:ext cx="3030686" cy="933948"/>
          </a:xfrm>
          <a:prstGeom prst="bentConnector3">
            <a:avLst>
              <a:gd name="adj1" fmla="val 10015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991544" y="1587891"/>
            <a:ext cx="4752528" cy="200035"/>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970718" y="1979948"/>
            <a:ext cx="5421426" cy="508476"/>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51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9" name="Elbow Connector 8"/>
          <p:cNvCxnSpPr/>
          <p:nvPr/>
        </p:nvCxnSpPr>
        <p:spPr>
          <a:xfrm rot="16200000" flipH="1">
            <a:off x="4701304" y="3604519"/>
            <a:ext cx="859138" cy="806048"/>
          </a:xfrm>
          <a:prstGeom prst="bentConnector2">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8" name="Elbow Connector 7"/>
          <p:cNvCxnSpPr/>
          <p:nvPr/>
        </p:nvCxnSpPr>
        <p:spPr>
          <a:xfrm rot="16200000" flipH="1">
            <a:off x="3247740" y="2664697"/>
            <a:ext cx="709504" cy="522518"/>
          </a:xfrm>
          <a:prstGeom prst="bentConnector2">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45850" y="173281"/>
            <a:ext cx="8892480" cy="936104"/>
          </a:xfrm>
        </p:spPr>
        <p:txBody>
          <a:bodyPr>
            <a:normAutofit/>
          </a:bodyPr>
          <a:lstStyle/>
          <a:p>
            <a:r>
              <a:rPr lang="nl-BE" sz="2400" dirty="0"/>
              <a:t>Event </a:t>
            </a:r>
            <a:r>
              <a:rPr lang="nl-BE" sz="2400" dirty="0" err="1"/>
              <a:t>Core</a:t>
            </a:r>
            <a:r>
              <a:rPr lang="nl-BE" sz="2400" dirty="0"/>
              <a:t> – event </a:t>
            </a:r>
            <a:r>
              <a:rPr lang="nl-BE" sz="2400" dirty="0" err="1"/>
              <a:t>hierarchy</a:t>
            </a:r>
            <a:endParaRPr lang="nl-BE" sz="2400" dirty="0"/>
          </a:p>
        </p:txBody>
      </p:sp>
      <p:sp>
        <p:nvSpPr>
          <p:cNvPr id="5" name="Oval 4"/>
          <p:cNvSpPr/>
          <p:nvPr/>
        </p:nvSpPr>
        <p:spPr>
          <a:xfrm>
            <a:off x="2637540" y="1484785"/>
            <a:ext cx="1298221" cy="11547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Event 1</a:t>
            </a:r>
          </a:p>
        </p:txBody>
      </p:sp>
      <p:cxnSp>
        <p:nvCxnSpPr>
          <p:cNvPr id="10" name="Straight Connector 9"/>
          <p:cNvCxnSpPr>
            <a:stCxn id="36" idx="7"/>
            <a:endCxn id="11" idx="1"/>
          </p:cNvCxnSpPr>
          <p:nvPr/>
        </p:nvCxnSpPr>
        <p:spPr>
          <a:xfrm flipV="1">
            <a:off x="4992460" y="2352439"/>
            <a:ext cx="1389831" cy="56459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6382290" y="2111139"/>
            <a:ext cx="1298222" cy="48259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err="1"/>
              <a:t>eMoF</a:t>
            </a:r>
            <a:r>
              <a:rPr lang="en-US" sz="2000" dirty="0"/>
              <a:t> A1</a:t>
            </a:r>
          </a:p>
        </p:txBody>
      </p:sp>
      <p:cxnSp>
        <p:nvCxnSpPr>
          <p:cNvPr id="12" name="Straight Connector 11"/>
          <p:cNvCxnSpPr>
            <a:stCxn id="14" idx="1"/>
            <a:endCxn id="13" idx="1"/>
          </p:cNvCxnSpPr>
          <p:nvPr/>
        </p:nvCxnSpPr>
        <p:spPr>
          <a:xfrm flipV="1">
            <a:off x="8472267" y="5095063"/>
            <a:ext cx="361076" cy="146131"/>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8833343" y="4877505"/>
            <a:ext cx="1298222" cy="435115"/>
          </a:xfrm>
          <a:prstGeom prst="roundRect">
            <a:avLst/>
          </a:prstGeom>
          <a:solidFill>
            <a:srgbClr val="008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err="1">
                <a:solidFill>
                  <a:schemeClr val="tx1"/>
                </a:solidFill>
              </a:rPr>
              <a:t>eMoF</a:t>
            </a:r>
            <a:r>
              <a:rPr lang="en-US" sz="2000" dirty="0">
                <a:solidFill>
                  <a:schemeClr val="tx1"/>
                </a:solidFill>
              </a:rPr>
              <a:t> B1</a:t>
            </a:r>
          </a:p>
        </p:txBody>
      </p:sp>
      <p:sp>
        <p:nvSpPr>
          <p:cNvPr id="15" name="Heptagon 14"/>
          <p:cNvSpPr/>
          <p:nvPr/>
        </p:nvSpPr>
        <p:spPr>
          <a:xfrm>
            <a:off x="5807969" y="5640309"/>
            <a:ext cx="1098639" cy="914400"/>
          </a:xfrm>
          <a:prstGeom prst="hept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t>Occ</a:t>
            </a:r>
            <a:r>
              <a:rPr lang="en-US" sz="2000" dirty="0"/>
              <a:t> 2</a:t>
            </a:r>
          </a:p>
        </p:txBody>
      </p:sp>
      <p:sp>
        <p:nvSpPr>
          <p:cNvPr id="16" name="Heptagon 15"/>
          <p:cNvSpPr/>
          <p:nvPr/>
        </p:nvSpPr>
        <p:spPr>
          <a:xfrm>
            <a:off x="4223793" y="5559281"/>
            <a:ext cx="1020503" cy="914400"/>
          </a:xfrm>
          <a:prstGeom prst="hept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t>Occ</a:t>
            </a:r>
            <a:r>
              <a:rPr lang="en-US" sz="2000" dirty="0"/>
              <a:t> 3</a:t>
            </a:r>
          </a:p>
        </p:txBody>
      </p:sp>
      <p:cxnSp>
        <p:nvCxnSpPr>
          <p:cNvPr id="17" name="Straight Connector 16"/>
          <p:cNvCxnSpPr>
            <a:endCxn id="16" idx="0"/>
          </p:cNvCxnSpPr>
          <p:nvPr/>
        </p:nvCxnSpPr>
        <p:spPr>
          <a:xfrm flipH="1">
            <a:off x="5143234" y="4778298"/>
            <a:ext cx="570842" cy="96209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5" idx="6"/>
          </p:cNvCxnSpPr>
          <p:nvPr/>
        </p:nvCxnSpPr>
        <p:spPr>
          <a:xfrm>
            <a:off x="6192090" y="4937289"/>
            <a:ext cx="165199" cy="703021"/>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868102" y="4640190"/>
            <a:ext cx="641063" cy="368228"/>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5" idx="1"/>
            <a:endCxn id="21" idx="1"/>
          </p:cNvCxnSpPr>
          <p:nvPr/>
        </p:nvCxnSpPr>
        <p:spPr>
          <a:xfrm>
            <a:off x="6906611" y="6228367"/>
            <a:ext cx="792193" cy="38289"/>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7698803" y="6086739"/>
            <a:ext cx="1298222" cy="359833"/>
          </a:xfrm>
          <a:prstGeom prst="roundRect">
            <a:avLst/>
          </a:prstGeom>
          <a:solidFill>
            <a:srgbClr val="008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err="1">
                <a:solidFill>
                  <a:schemeClr val="tx1"/>
                </a:solidFill>
              </a:rPr>
              <a:t>eMoF</a:t>
            </a:r>
            <a:r>
              <a:rPr lang="en-US" sz="2000" dirty="0">
                <a:solidFill>
                  <a:schemeClr val="tx1"/>
                </a:solidFill>
              </a:rPr>
              <a:t> B2</a:t>
            </a:r>
          </a:p>
        </p:txBody>
      </p:sp>
      <p:cxnSp>
        <p:nvCxnSpPr>
          <p:cNvPr id="22" name="Straight Connector 21"/>
          <p:cNvCxnSpPr>
            <a:stCxn id="16" idx="5"/>
            <a:endCxn id="23" idx="3"/>
          </p:cNvCxnSpPr>
          <p:nvPr/>
        </p:nvCxnSpPr>
        <p:spPr>
          <a:xfrm flipH="1" flipV="1">
            <a:off x="3793823" y="5487884"/>
            <a:ext cx="531031" cy="252507"/>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495600" y="5296938"/>
            <a:ext cx="1298222" cy="381890"/>
          </a:xfrm>
          <a:prstGeom prst="roundRect">
            <a:avLst/>
          </a:prstGeom>
          <a:solidFill>
            <a:srgbClr val="008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err="1">
                <a:solidFill>
                  <a:schemeClr val="tx1"/>
                </a:solidFill>
              </a:rPr>
              <a:t>eMoF</a:t>
            </a:r>
            <a:r>
              <a:rPr lang="en-US" sz="2000" dirty="0">
                <a:solidFill>
                  <a:schemeClr val="tx1"/>
                </a:solidFill>
              </a:rPr>
              <a:t> B3</a:t>
            </a:r>
          </a:p>
        </p:txBody>
      </p:sp>
      <p:cxnSp>
        <p:nvCxnSpPr>
          <p:cNvPr id="25" name="Straight Connector 24"/>
          <p:cNvCxnSpPr>
            <a:endCxn id="26" idx="1"/>
          </p:cNvCxnSpPr>
          <p:nvPr/>
        </p:nvCxnSpPr>
        <p:spPr>
          <a:xfrm flipV="1">
            <a:off x="6670102" y="3161902"/>
            <a:ext cx="1514130" cy="848726"/>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8184232" y="2915645"/>
            <a:ext cx="1298222" cy="49251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err="1"/>
              <a:t>eMoF</a:t>
            </a:r>
            <a:r>
              <a:rPr lang="en-US" sz="2000" dirty="0"/>
              <a:t> A2</a:t>
            </a:r>
          </a:p>
        </p:txBody>
      </p:sp>
      <p:sp>
        <p:nvSpPr>
          <p:cNvPr id="14" name="Heptagon 13"/>
          <p:cNvSpPr/>
          <p:nvPr/>
        </p:nvSpPr>
        <p:spPr>
          <a:xfrm>
            <a:off x="7427056" y="4653136"/>
            <a:ext cx="1045208" cy="914400"/>
          </a:xfrm>
          <a:prstGeom prst="heptago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t>Occ</a:t>
            </a:r>
            <a:r>
              <a:rPr lang="en-US" sz="2000" dirty="0"/>
              <a:t> 1</a:t>
            </a:r>
          </a:p>
        </p:txBody>
      </p:sp>
      <p:sp>
        <p:nvSpPr>
          <p:cNvPr id="36" name="Oval 35"/>
          <p:cNvSpPr/>
          <p:nvPr/>
        </p:nvSpPr>
        <p:spPr>
          <a:xfrm>
            <a:off x="3884359" y="2747917"/>
            <a:ext cx="1298221" cy="11547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Event 1.1</a:t>
            </a:r>
          </a:p>
        </p:txBody>
      </p:sp>
      <p:sp>
        <p:nvSpPr>
          <p:cNvPr id="37" name="Oval 36"/>
          <p:cNvSpPr/>
          <p:nvPr/>
        </p:nvSpPr>
        <p:spPr>
          <a:xfrm>
            <a:off x="5569881" y="3796155"/>
            <a:ext cx="1298221" cy="11547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t>Event 1.1.1</a:t>
            </a:r>
          </a:p>
        </p:txBody>
      </p:sp>
      <p:sp>
        <p:nvSpPr>
          <p:cNvPr id="4" name="TextBox 3"/>
          <p:cNvSpPr txBox="1"/>
          <p:nvPr/>
        </p:nvSpPr>
        <p:spPr>
          <a:xfrm>
            <a:off x="1751767" y="1994283"/>
            <a:ext cx="922945" cy="400110"/>
          </a:xfrm>
          <a:prstGeom prst="rect">
            <a:avLst/>
          </a:prstGeom>
          <a:noFill/>
        </p:spPr>
        <p:txBody>
          <a:bodyPr wrap="none" rtlCol="0">
            <a:spAutoFit/>
          </a:bodyPr>
          <a:lstStyle/>
          <a:p>
            <a:r>
              <a:rPr lang="en-US" sz="2000" dirty="0"/>
              <a:t>Station</a:t>
            </a:r>
          </a:p>
        </p:txBody>
      </p:sp>
      <p:sp>
        <p:nvSpPr>
          <p:cNvPr id="27" name="TextBox 26"/>
          <p:cNvSpPr txBox="1"/>
          <p:nvPr/>
        </p:nvSpPr>
        <p:spPr>
          <a:xfrm>
            <a:off x="2999657" y="3373808"/>
            <a:ext cx="954107" cy="400110"/>
          </a:xfrm>
          <a:prstGeom prst="rect">
            <a:avLst/>
          </a:prstGeom>
          <a:noFill/>
        </p:spPr>
        <p:txBody>
          <a:bodyPr wrap="none" rtlCol="0">
            <a:spAutoFit/>
          </a:bodyPr>
          <a:lstStyle/>
          <a:p>
            <a:r>
              <a:rPr lang="en-US" sz="2000" dirty="0"/>
              <a:t>Sample</a:t>
            </a:r>
          </a:p>
        </p:txBody>
      </p:sp>
      <p:sp>
        <p:nvSpPr>
          <p:cNvPr id="28" name="TextBox 27"/>
          <p:cNvSpPr txBox="1"/>
          <p:nvPr/>
        </p:nvSpPr>
        <p:spPr>
          <a:xfrm>
            <a:off x="4321918" y="4469050"/>
            <a:ext cx="1342034" cy="400110"/>
          </a:xfrm>
          <a:prstGeom prst="rect">
            <a:avLst/>
          </a:prstGeom>
          <a:noFill/>
        </p:spPr>
        <p:txBody>
          <a:bodyPr wrap="none" rtlCol="0">
            <a:spAutoFit/>
          </a:bodyPr>
          <a:lstStyle/>
          <a:p>
            <a:r>
              <a:rPr lang="en-US" sz="2000" dirty="0" err="1"/>
              <a:t>SubSample</a:t>
            </a:r>
            <a:endParaRPr lang="en-US" sz="2000" dirty="0"/>
          </a:p>
        </p:txBody>
      </p:sp>
      <p:cxnSp>
        <p:nvCxnSpPr>
          <p:cNvPr id="29" name="Elbow Connector 28"/>
          <p:cNvCxnSpPr/>
          <p:nvPr/>
        </p:nvCxnSpPr>
        <p:spPr>
          <a:xfrm rot="16200000" flipH="1">
            <a:off x="4729226" y="3604518"/>
            <a:ext cx="859138" cy="806048"/>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275662" y="2664696"/>
            <a:ext cx="709504" cy="522518"/>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020382" y="2352438"/>
            <a:ext cx="1389831" cy="5645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5171156" y="4778297"/>
            <a:ext cx="570842" cy="9620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220012" y="4937288"/>
            <a:ext cx="165199" cy="7030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896024" y="4640189"/>
            <a:ext cx="641063" cy="3682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3821745" y="5487883"/>
            <a:ext cx="531031" cy="252507"/>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6698024" y="3161901"/>
            <a:ext cx="1514130" cy="848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2951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21" grpId="0" animBg="1"/>
      <p:bldP spid="23" grpId="0" animBg="1"/>
      <p:bldP spid="26"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TotalTime>
  <Words>2487</Words>
  <Application>Microsoft Office PowerPoint</Application>
  <PresentationFormat>Widescreen</PresentationFormat>
  <Paragraphs>470</Paragraphs>
  <Slides>36</Slides>
  <Notes>27</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Verdana</vt:lpstr>
      <vt:lpstr>Wingdings</vt:lpstr>
      <vt:lpstr>Office Theme</vt:lpstr>
      <vt:lpstr>ETN data to OBIS event format</vt:lpstr>
      <vt:lpstr>ETN telemetry data</vt:lpstr>
      <vt:lpstr>PowerPoint Presentation</vt:lpstr>
      <vt:lpstr>Types of data</vt:lpstr>
      <vt:lpstr>OBIS DATA format for Event Data</vt:lpstr>
      <vt:lpstr>Data Standardisation</vt:lpstr>
      <vt:lpstr>Data Standardisation</vt:lpstr>
      <vt:lpstr>Data Standardisation</vt:lpstr>
      <vt:lpstr>Event Core – event hierarchy</vt:lpstr>
      <vt:lpstr>Statistics</vt:lpstr>
      <vt:lpstr>Statistics</vt:lpstr>
      <vt:lpstr>Grouping of sorts is needed</vt:lpstr>
      <vt:lpstr>Birds Tracking Data</vt:lpstr>
      <vt:lpstr>OBIS env 2015/17 schema birds tracking</vt:lpstr>
      <vt:lpstr>OBIS env 2015/17 schema birds --&gt; provider decides</vt:lpstr>
      <vt:lpstr>PowerPoint Presentation</vt:lpstr>
      <vt:lpstr>Can it be simplified?</vt:lpstr>
      <vt:lpstr>Birds tracking data – minimal complexity with built in grouping</vt:lpstr>
      <vt:lpstr>Birds tracking data – minimal complexity OBIS download</vt:lpstr>
      <vt:lpstr>Fish tagging data</vt:lpstr>
      <vt:lpstr>OBIS env 2015/17 applied to tagging data</vt:lpstr>
      <vt:lpstr>OBIS env 2015/17 applied to tagging data</vt:lpstr>
      <vt:lpstr>OBIS env 2015/17 applied to tagging data</vt:lpstr>
      <vt:lpstr>OBIS env 2015/17 applied to tagging data</vt:lpstr>
      <vt:lpstr>ETN fish tag demo dataset (cods + eels)</vt:lpstr>
      <vt:lpstr>PowerPoint Presentation</vt:lpstr>
      <vt:lpstr>Linking from OBIS to ETN</vt:lpstr>
      <vt:lpstr>PowerPoint Presentation</vt:lpstr>
      <vt:lpstr>Idea’s for grouping idea’s by aggregator (OBIS)</vt:lpstr>
      <vt:lpstr>Discussion points</vt:lpstr>
      <vt:lpstr>Aggregation defined by provider</vt:lpstr>
      <vt:lpstr>Groupings defined by aggregator</vt:lpstr>
      <vt:lpstr>CPODs</vt:lpstr>
      <vt:lpstr>CPODs proposal</vt:lpstr>
      <vt:lpstr>CPODs Absence records…</vt:lpstr>
      <vt:lpstr>Linking from OBIS to ETN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Daphnis De Pooter</dc:creator>
  <cp:lastModifiedBy>Daphnis De Pooter</cp:lastModifiedBy>
  <cp:revision>71</cp:revision>
  <dcterms:created xsi:type="dcterms:W3CDTF">2018-04-18T09:33:45Z</dcterms:created>
  <dcterms:modified xsi:type="dcterms:W3CDTF">2018-04-23T06:55:33Z</dcterms:modified>
</cp:coreProperties>
</file>